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Black"/>
      <p:bold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Montserrat ExtraBold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Black-boldItalic.fntdata"/><Relationship Id="rId25" Type="http://schemas.openxmlformats.org/officeDocument/2006/relationships/font" Target="fonts/MontserratBlack-bold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ExtraBold-bold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MontserratExtraBol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3282db0c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1e3282db0c7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e2f74894c4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e2f74894c4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e2f884012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e2f884012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e3282db0c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e3282db0c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19880bd95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419880bd95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33f097cbe_0_4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433f097cbe_0_4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1bc9455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1bc9455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2efb083e8_0_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e2efb083e8_0_3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e3162ee5d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e3162ee5d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e2f74894c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e2f74894c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1bc94553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41bc94553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e2f74894c4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e2f74894c4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31429" y="4523014"/>
            <a:ext cx="5225138" cy="1240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descrição de seção 1">
  <p:cSld name="SECTION_TITLE_AND_DESCRIPTION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indent="-406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indent="-406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indent="-406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indent="-406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indent="-406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indent="-406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indent="-406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indent="-406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gif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6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2968"/>
            </a:gs>
            <a:gs pos="52999">
              <a:srgbClr val="273F82"/>
            </a:gs>
            <a:gs pos="100000">
              <a:srgbClr val="273F82"/>
            </a:gs>
          </a:gsLst>
          <a:lin ang="5400012" scaled="0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2613049" y="5949422"/>
            <a:ext cx="2037093" cy="2046224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D9D9D9"/>
          </a:solidFill>
          <a:ln cap="flat" cmpd="sng" w="952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11080341" y="1832469"/>
            <a:ext cx="1705332" cy="171297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2968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4821330" y="4105213"/>
            <a:ext cx="4094225" cy="1315055"/>
          </a:xfrm>
          <a:custGeom>
            <a:rect b="b" l="l" r="r" t="t"/>
            <a:pathLst>
              <a:path extrusionOk="0" h="346295" w="1078137">
                <a:moveTo>
                  <a:pt x="164538" y="0"/>
                </a:moveTo>
                <a:lnTo>
                  <a:pt x="913599" y="0"/>
                </a:lnTo>
                <a:cubicBezTo>
                  <a:pt x="1004471" y="0"/>
                  <a:pt x="1078137" y="73666"/>
                  <a:pt x="1078137" y="164538"/>
                </a:cubicBezTo>
                <a:lnTo>
                  <a:pt x="1078137" y="181757"/>
                </a:lnTo>
                <a:cubicBezTo>
                  <a:pt x="1078137" y="225395"/>
                  <a:pt x="1060802" y="267246"/>
                  <a:pt x="1029945" y="298103"/>
                </a:cubicBezTo>
                <a:cubicBezTo>
                  <a:pt x="999088" y="328960"/>
                  <a:pt x="957237" y="346295"/>
                  <a:pt x="913599" y="346295"/>
                </a:cubicBezTo>
                <a:lnTo>
                  <a:pt x="164538" y="346295"/>
                </a:lnTo>
                <a:cubicBezTo>
                  <a:pt x="120900" y="346295"/>
                  <a:pt x="79049" y="328960"/>
                  <a:pt x="48192" y="298103"/>
                </a:cubicBezTo>
                <a:cubicBezTo>
                  <a:pt x="17335" y="267246"/>
                  <a:pt x="0" y="225395"/>
                  <a:pt x="0" y="181757"/>
                </a:cubicBezTo>
                <a:lnTo>
                  <a:pt x="0" y="164538"/>
                </a:lnTo>
                <a:cubicBezTo>
                  <a:pt x="0" y="120900"/>
                  <a:pt x="17335" y="79049"/>
                  <a:pt x="48192" y="48192"/>
                </a:cubicBezTo>
                <a:cubicBezTo>
                  <a:pt x="79049" y="17335"/>
                  <a:pt x="120900" y="0"/>
                  <a:pt x="16453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762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CICLO</a:t>
            </a:r>
            <a:endParaRPr sz="4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1" name="Google Shape;61;p15"/>
          <p:cNvCxnSpPr/>
          <p:nvPr/>
        </p:nvCxnSpPr>
        <p:spPr>
          <a:xfrm rot="-5400000">
            <a:off x="6223892" y="6182203"/>
            <a:ext cx="1552800" cy="0"/>
          </a:xfrm>
          <a:prstGeom prst="straightConnector1">
            <a:avLst/>
          </a:prstGeom>
          <a:noFill/>
          <a:ln cap="flat" cmpd="sng" w="38100">
            <a:solidFill>
              <a:srgbClr val="C8FF00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62" name="Google Shape;62;p15"/>
          <p:cNvCxnSpPr/>
          <p:nvPr/>
        </p:nvCxnSpPr>
        <p:spPr>
          <a:xfrm flipH="1" rot="10800000">
            <a:off x="12825950" y="2674425"/>
            <a:ext cx="1608900" cy="11100"/>
          </a:xfrm>
          <a:prstGeom prst="straightConnector1">
            <a:avLst/>
          </a:prstGeom>
          <a:noFill/>
          <a:ln cap="flat" cmpd="sng" w="38100">
            <a:solidFill>
              <a:srgbClr val="F5F9F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3" name="Google Shape;63;p15"/>
          <p:cNvGrpSpPr/>
          <p:nvPr/>
        </p:nvGrpSpPr>
        <p:grpSpPr>
          <a:xfrm>
            <a:off x="14360163" y="2593775"/>
            <a:ext cx="161268" cy="161991"/>
            <a:chOff x="1813" y="0"/>
            <a:chExt cx="809173" cy="812800"/>
          </a:xfrm>
        </p:grpSpPr>
        <p:sp>
          <p:nvSpPr>
            <p:cNvPr id="64" name="Google Shape;64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6" name="Google Shape;66;p15"/>
          <p:cNvCxnSpPr>
            <a:stCxn id="67" idx="0"/>
          </p:cNvCxnSpPr>
          <p:nvPr/>
        </p:nvCxnSpPr>
        <p:spPr>
          <a:xfrm rot="10800000">
            <a:off x="13250125" y="4307150"/>
            <a:ext cx="0" cy="649500"/>
          </a:xfrm>
          <a:prstGeom prst="straightConnector1">
            <a:avLst/>
          </a:prstGeom>
          <a:noFill/>
          <a:ln cap="flat" cmpd="sng" w="38100">
            <a:solidFill>
              <a:srgbClr val="F5F9FA"/>
            </a:solidFill>
            <a:prstDash val="solid"/>
            <a:round/>
            <a:headEnd len="sm" w="sm" type="oval"/>
            <a:tailEnd len="sm" w="sm" type="none"/>
          </a:ln>
        </p:spPr>
      </p:cxnSp>
      <p:cxnSp>
        <p:nvCxnSpPr>
          <p:cNvPr id="68" name="Google Shape;68;p15"/>
          <p:cNvCxnSpPr>
            <a:stCxn id="69" idx="3"/>
          </p:cNvCxnSpPr>
          <p:nvPr/>
        </p:nvCxnSpPr>
        <p:spPr>
          <a:xfrm>
            <a:off x="8848450" y="1969088"/>
            <a:ext cx="957600" cy="0"/>
          </a:xfrm>
          <a:prstGeom prst="straightConnector1">
            <a:avLst/>
          </a:prstGeom>
          <a:noFill/>
          <a:ln cap="flat" cmpd="sng" w="38100">
            <a:solidFill>
              <a:srgbClr val="F5F9FA"/>
            </a:solidFill>
            <a:prstDash val="solid"/>
            <a:round/>
            <a:headEnd len="sm" w="sm" type="oval"/>
            <a:tailEnd len="sm" w="sm" type="none"/>
          </a:ln>
        </p:spPr>
      </p:cxnSp>
      <p:cxnSp>
        <p:nvCxnSpPr>
          <p:cNvPr id="70" name="Google Shape;70;p15"/>
          <p:cNvCxnSpPr/>
          <p:nvPr/>
        </p:nvCxnSpPr>
        <p:spPr>
          <a:xfrm rot="-10791643">
            <a:off x="4655489" y="6961444"/>
            <a:ext cx="2344807" cy="0"/>
          </a:xfrm>
          <a:prstGeom prst="straightConnector1">
            <a:avLst/>
          </a:prstGeom>
          <a:noFill/>
          <a:ln cap="flat" cmpd="sng" w="38100">
            <a:solidFill>
              <a:srgbClr val="C8FF00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71" name="Google Shape;71;p15"/>
          <p:cNvCxnSpPr/>
          <p:nvPr/>
        </p:nvCxnSpPr>
        <p:spPr>
          <a:xfrm>
            <a:off x="9796192" y="4336851"/>
            <a:ext cx="3453900" cy="0"/>
          </a:xfrm>
          <a:prstGeom prst="straightConnector1">
            <a:avLst/>
          </a:prstGeom>
          <a:noFill/>
          <a:ln cap="flat" cmpd="sng" w="38100">
            <a:solidFill>
              <a:srgbClr val="F5F9F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15"/>
          <p:cNvCxnSpPr/>
          <p:nvPr/>
        </p:nvCxnSpPr>
        <p:spPr>
          <a:xfrm>
            <a:off x="9796200" y="1965850"/>
            <a:ext cx="0" cy="2385300"/>
          </a:xfrm>
          <a:prstGeom prst="straightConnector1">
            <a:avLst/>
          </a:prstGeom>
          <a:noFill/>
          <a:ln cap="flat" cmpd="sng" w="38100">
            <a:solidFill>
              <a:srgbClr val="F5F9F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15"/>
          <p:cNvSpPr/>
          <p:nvPr/>
        </p:nvSpPr>
        <p:spPr>
          <a:xfrm>
            <a:off x="1227250" y="964088"/>
            <a:ext cx="7621200" cy="2010000"/>
          </a:xfrm>
          <a:prstGeom prst="roundRect">
            <a:avLst>
              <a:gd fmla="val 50000" name="adj"/>
            </a:avLst>
          </a:prstGeom>
          <a:solidFill>
            <a:srgbClr val="F5F9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2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TOOLKIT</a:t>
            </a:r>
            <a:endParaRPr b="1" sz="72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9439525" y="4956650"/>
            <a:ext cx="7621200" cy="2010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C8FF00"/>
              </a:gs>
              <a:gs pos="100000">
                <a:srgbClr val="98FF54"/>
              </a:gs>
            </a:gsLst>
            <a:lin ang="18900044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INTELIGÊNCIA EMOCIONAL</a:t>
            </a:r>
            <a:endParaRPr b="1" sz="36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7628" y="2124588"/>
            <a:ext cx="1110762" cy="111076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6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4303" y="4034349"/>
            <a:ext cx="1456772" cy="14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80199" y="1656201"/>
            <a:ext cx="2037100" cy="203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03213" y="6233063"/>
            <a:ext cx="1456774" cy="145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"/>
          <p:cNvSpPr/>
          <p:nvPr/>
        </p:nvSpPr>
        <p:spPr>
          <a:xfrm>
            <a:off x="8683993" y="921900"/>
            <a:ext cx="8267100" cy="69246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4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4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4"/>
          <p:cNvSpPr/>
          <p:nvPr/>
        </p:nvSpPr>
        <p:spPr>
          <a:xfrm>
            <a:off x="1336900" y="921900"/>
            <a:ext cx="7088700" cy="51405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4"/>
          <p:cNvSpPr txBox="1"/>
          <p:nvPr/>
        </p:nvSpPr>
        <p:spPr>
          <a:xfrm>
            <a:off x="2561650" y="2781000"/>
            <a:ext cx="4639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olho na </a:t>
            </a:r>
            <a:endParaRPr sz="6000">
              <a:solidFill>
                <a:srgbClr val="00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ferramenta</a:t>
            </a:r>
            <a:endParaRPr sz="60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1398216" y="6280966"/>
            <a:ext cx="7088700" cy="15654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5515" y="6535300"/>
            <a:ext cx="954641" cy="95463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4"/>
          <p:cNvSpPr txBox="1"/>
          <p:nvPr/>
        </p:nvSpPr>
        <p:spPr>
          <a:xfrm>
            <a:off x="9423496" y="3275992"/>
            <a:ext cx="6788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73F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partir das questões a seguir, </a:t>
            </a:r>
            <a:r>
              <a:rPr b="1" lang="pt-BR" sz="2400">
                <a:solidFill>
                  <a:srgbClr val="273F82"/>
                </a:solidFill>
                <a:latin typeface="Montserrat"/>
                <a:ea typeface="Montserrat"/>
                <a:cs typeface="Montserrat"/>
                <a:sym typeface="Montserrat"/>
              </a:rPr>
              <a:t>busque refletir e responder as perguntas para compreender e ressignificar crenças e associações inconscientes.</a:t>
            </a:r>
            <a:endParaRPr sz="22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78451" y="1602400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801150" y="259600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4"/>
          <p:cNvSpPr txBox="1"/>
          <p:nvPr/>
        </p:nvSpPr>
        <p:spPr>
          <a:xfrm>
            <a:off x="275849" y="1936138"/>
            <a:ext cx="270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Regular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2" name="Google Shape;292;p24"/>
          <p:cNvSpPr txBox="1"/>
          <p:nvPr/>
        </p:nvSpPr>
        <p:spPr>
          <a:xfrm>
            <a:off x="127650" y="25960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sz="10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8" name="Google Shape;2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5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5"/>
          <p:cNvSpPr/>
          <p:nvPr/>
        </p:nvSpPr>
        <p:spPr>
          <a:xfrm>
            <a:off x="9143874" y="442475"/>
            <a:ext cx="2778900" cy="2303400"/>
          </a:xfrm>
          <a:prstGeom prst="roundRect">
            <a:avLst>
              <a:gd fmla="val 16667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6365216" y="442475"/>
            <a:ext cx="2778900" cy="2303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3586558" y="442475"/>
            <a:ext cx="2778900" cy="2303400"/>
          </a:xfrm>
          <a:prstGeom prst="roundRect">
            <a:avLst>
              <a:gd fmla="val 16667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11922532" y="442475"/>
            <a:ext cx="2778900" cy="2303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07900" y="442475"/>
            <a:ext cx="2778900" cy="2303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5"/>
          <p:cNvSpPr/>
          <p:nvPr/>
        </p:nvSpPr>
        <p:spPr>
          <a:xfrm>
            <a:off x="14701190" y="442475"/>
            <a:ext cx="2778900" cy="2303400"/>
          </a:xfrm>
          <a:prstGeom prst="roundRect">
            <a:avLst>
              <a:gd fmla="val 16667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5"/>
          <p:cNvSpPr txBox="1"/>
          <p:nvPr/>
        </p:nvSpPr>
        <p:spPr>
          <a:xfrm>
            <a:off x="1230996" y="925495"/>
            <a:ext cx="2074500" cy="137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1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Qual é a crença central?</a:t>
            </a:r>
            <a:endParaRPr sz="20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8" name="Google Shape;308;p25"/>
          <p:cNvSpPr txBox="1"/>
          <p:nvPr/>
        </p:nvSpPr>
        <p:spPr>
          <a:xfrm>
            <a:off x="4009785" y="1101036"/>
            <a:ext cx="20745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1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Qual o tipo de viés?</a:t>
            </a:r>
            <a:endParaRPr sz="20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9" name="Google Shape;309;p25"/>
          <p:cNvSpPr/>
          <p:nvPr/>
        </p:nvSpPr>
        <p:spPr>
          <a:xfrm>
            <a:off x="3338222" y="1340845"/>
            <a:ext cx="545100" cy="545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5"/>
          <p:cNvSpPr/>
          <p:nvPr/>
        </p:nvSpPr>
        <p:spPr>
          <a:xfrm>
            <a:off x="3335728" y="1527568"/>
            <a:ext cx="413700" cy="171600"/>
          </a:xfrm>
          <a:prstGeom prst="rightArrow">
            <a:avLst>
              <a:gd fmla="val 32020" name="adj1"/>
              <a:gd fmla="val 66970" name="adj2"/>
            </a:avLst>
          </a:prstGeom>
          <a:solidFill>
            <a:srgbClr val="012968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800"/>
            </a:br>
            <a:endParaRPr sz="2800"/>
          </a:p>
        </p:txBody>
      </p:sp>
      <p:sp>
        <p:nvSpPr>
          <p:cNvPr id="311" name="Google Shape;311;p25"/>
          <p:cNvSpPr txBox="1"/>
          <p:nvPr/>
        </p:nvSpPr>
        <p:spPr>
          <a:xfrm>
            <a:off x="6788495" y="970506"/>
            <a:ext cx="2074500" cy="128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1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Reescreva a frase negando-a</a:t>
            </a:r>
            <a:endParaRPr sz="20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2" name="Google Shape;312;p25"/>
          <p:cNvSpPr txBox="1"/>
          <p:nvPr/>
        </p:nvSpPr>
        <p:spPr>
          <a:xfrm>
            <a:off x="9438923" y="552457"/>
            <a:ext cx="2322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1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Em seguida, escreva uma justificativa lógica para essa nova versão da frase.</a:t>
            </a:r>
            <a:endParaRPr sz="18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3" name="Google Shape;313;p25"/>
          <p:cNvSpPr txBox="1"/>
          <p:nvPr/>
        </p:nvSpPr>
        <p:spPr>
          <a:xfrm>
            <a:off x="12128704" y="867404"/>
            <a:ext cx="23664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01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Depois, escreva como a nova versão da crença e sua justificativa te fazem sentir.</a:t>
            </a:r>
            <a:endParaRPr sz="17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4" name="Google Shape;314;p25"/>
          <p:cNvSpPr txBox="1"/>
          <p:nvPr/>
        </p:nvSpPr>
        <p:spPr>
          <a:xfrm>
            <a:off x="14862382" y="681793"/>
            <a:ext cx="2513400" cy="18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01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Agora, busque se lembrar desse(s) sentimento(s) toda vez que a crença for despertada novamente. </a:t>
            </a:r>
            <a:endParaRPr sz="17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5" name="Google Shape;315;p25"/>
          <p:cNvSpPr/>
          <p:nvPr/>
        </p:nvSpPr>
        <p:spPr>
          <a:xfrm>
            <a:off x="6165108" y="1340845"/>
            <a:ext cx="545100" cy="545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5"/>
          <p:cNvSpPr/>
          <p:nvPr/>
        </p:nvSpPr>
        <p:spPr>
          <a:xfrm>
            <a:off x="6162615" y="1527568"/>
            <a:ext cx="413700" cy="171600"/>
          </a:xfrm>
          <a:prstGeom prst="rightArrow">
            <a:avLst>
              <a:gd fmla="val 32020" name="adj1"/>
              <a:gd fmla="val 66970" name="adj2"/>
            </a:avLst>
          </a:prstGeom>
          <a:solidFill>
            <a:srgbClr val="012968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800"/>
            </a:br>
            <a:endParaRPr sz="2800"/>
          </a:p>
        </p:txBody>
      </p:sp>
      <p:sp>
        <p:nvSpPr>
          <p:cNvPr id="317" name="Google Shape;317;p25"/>
          <p:cNvSpPr/>
          <p:nvPr/>
        </p:nvSpPr>
        <p:spPr>
          <a:xfrm>
            <a:off x="8939555" y="1310538"/>
            <a:ext cx="545100" cy="545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5"/>
          <p:cNvSpPr/>
          <p:nvPr/>
        </p:nvSpPr>
        <p:spPr>
          <a:xfrm>
            <a:off x="8937061" y="1497261"/>
            <a:ext cx="413700" cy="171600"/>
          </a:xfrm>
          <a:prstGeom prst="rightArrow">
            <a:avLst>
              <a:gd fmla="val 32020" name="adj1"/>
              <a:gd fmla="val 66970" name="adj2"/>
            </a:avLst>
          </a:prstGeom>
          <a:solidFill>
            <a:srgbClr val="012968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800"/>
            </a:br>
            <a:endParaRPr sz="2800"/>
          </a:p>
        </p:txBody>
      </p:sp>
      <p:sp>
        <p:nvSpPr>
          <p:cNvPr id="319" name="Google Shape;319;p25"/>
          <p:cNvSpPr/>
          <p:nvPr/>
        </p:nvSpPr>
        <p:spPr>
          <a:xfrm>
            <a:off x="11718343" y="1340845"/>
            <a:ext cx="545100" cy="545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5"/>
          <p:cNvSpPr/>
          <p:nvPr/>
        </p:nvSpPr>
        <p:spPr>
          <a:xfrm>
            <a:off x="11715849" y="1527568"/>
            <a:ext cx="413700" cy="171600"/>
          </a:xfrm>
          <a:prstGeom prst="rightArrow">
            <a:avLst>
              <a:gd fmla="val 32020" name="adj1"/>
              <a:gd fmla="val 66970" name="adj2"/>
            </a:avLst>
          </a:prstGeom>
          <a:solidFill>
            <a:srgbClr val="012968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800"/>
            </a:br>
            <a:endParaRPr sz="2800"/>
          </a:p>
        </p:txBody>
      </p:sp>
      <p:sp>
        <p:nvSpPr>
          <p:cNvPr id="321" name="Google Shape;321;p25"/>
          <p:cNvSpPr/>
          <p:nvPr/>
        </p:nvSpPr>
        <p:spPr>
          <a:xfrm>
            <a:off x="14497132" y="1310538"/>
            <a:ext cx="545100" cy="545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5"/>
          <p:cNvSpPr/>
          <p:nvPr/>
        </p:nvSpPr>
        <p:spPr>
          <a:xfrm>
            <a:off x="14494638" y="1497261"/>
            <a:ext cx="413700" cy="171600"/>
          </a:xfrm>
          <a:prstGeom prst="rightArrow">
            <a:avLst>
              <a:gd fmla="val 32020" name="adj1"/>
              <a:gd fmla="val 66970" name="adj2"/>
            </a:avLst>
          </a:prstGeom>
          <a:solidFill>
            <a:srgbClr val="012968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800"/>
            </a:br>
            <a:endParaRPr sz="2800"/>
          </a:p>
        </p:txBody>
      </p:sp>
      <p:sp>
        <p:nvSpPr>
          <p:cNvPr id="323" name="Google Shape;323;p25"/>
          <p:cNvSpPr/>
          <p:nvPr/>
        </p:nvSpPr>
        <p:spPr>
          <a:xfrm>
            <a:off x="659125" y="3099550"/>
            <a:ext cx="16969800" cy="52683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944A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24" name="Google Shape;324;p25"/>
          <p:cNvCxnSpPr/>
          <p:nvPr/>
        </p:nvCxnSpPr>
        <p:spPr>
          <a:xfrm>
            <a:off x="1482600" y="4936146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25"/>
          <p:cNvCxnSpPr/>
          <p:nvPr/>
        </p:nvCxnSpPr>
        <p:spPr>
          <a:xfrm>
            <a:off x="1482600" y="5911395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26" name="Google Shape;326;p25"/>
          <p:cNvSpPr txBox="1"/>
          <p:nvPr/>
        </p:nvSpPr>
        <p:spPr>
          <a:xfrm>
            <a:off x="855450" y="3304025"/>
            <a:ext cx="15712200" cy="48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12968"/>
              </a:buClr>
              <a:buSzPts val="2400"/>
              <a:buFont typeface="Montserrat SemiBold"/>
              <a:buAutoNum type="arabicPeriod"/>
            </a:pPr>
            <a:r>
              <a:rPr lang="pt-BR" sz="2400">
                <a:solidFill>
                  <a:srgbClr val="01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Qual é a crença central?</a:t>
            </a:r>
            <a:endParaRPr sz="24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012968"/>
              </a:buClr>
              <a:buSzPts val="2400"/>
              <a:buFont typeface="Montserrat SemiBold"/>
              <a:buAutoNum type="arabicPeriod"/>
            </a:pPr>
            <a:r>
              <a:rPr lang="pt-BR" sz="2400">
                <a:solidFill>
                  <a:srgbClr val="01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Qual o tipo de viés?</a:t>
            </a:r>
            <a:endParaRPr sz="24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012968"/>
              </a:buClr>
              <a:buSzPts val="2400"/>
              <a:buFont typeface="Montserrat SemiBold"/>
              <a:buAutoNum type="arabicPeriod"/>
            </a:pPr>
            <a:r>
              <a:rPr lang="pt-BR" sz="2400">
                <a:solidFill>
                  <a:srgbClr val="01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Reescreva a frase negando-a:</a:t>
            </a:r>
            <a:endParaRPr sz="24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012968"/>
              </a:buClr>
              <a:buSzPts val="2400"/>
              <a:buFont typeface="Montserrat SemiBold"/>
              <a:buAutoNum type="arabicPeriod"/>
            </a:pPr>
            <a:r>
              <a:rPr lang="pt-BR" sz="2400">
                <a:solidFill>
                  <a:srgbClr val="01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Escreva uma justificativa lógica para essa nova versão da frase.</a:t>
            </a:r>
            <a:endParaRPr sz="24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012968"/>
              </a:buClr>
              <a:buSzPts val="2400"/>
              <a:buFont typeface="Montserrat SemiBold"/>
              <a:buAutoNum type="arabicPeriod"/>
            </a:pPr>
            <a:r>
              <a:rPr lang="pt-BR" sz="2400">
                <a:solidFill>
                  <a:srgbClr val="01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Escreva a nova versão da crença e sua justificativa te fazem sentir:</a:t>
            </a:r>
            <a:endParaRPr sz="24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rgbClr val="01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27" name="Google Shape;327;p25"/>
          <p:cNvCxnSpPr/>
          <p:nvPr/>
        </p:nvCxnSpPr>
        <p:spPr>
          <a:xfrm>
            <a:off x="1482600" y="6886645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25"/>
          <p:cNvCxnSpPr/>
          <p:nvPr/>
        </p:nvCxnSpPr>
        <p:spPr>
          <a:xfrm>
            <a:off x="1482600" y="7861894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25"/>
          <p:cNvCxnSpPr/>
          <p:nvPr/>
        </p:nvCxnSpPr>
        <p:spPr>
          <a:xfrm>
            <a:off x="1482600" y="3960896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26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-14275" y="0"/>
            <a:ext cx="18288000" cy="10094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6"/>
          <p:cNvSpPr txBox="1"/>
          <p:nvPr/>
        </p:nvSpPr>
        <p:spPr>
          <a:xfrm>
            <a:off x="3261875" y="2516575"/>
            <a:ext cx="11735700" cy="50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Coloque as estratégias e ferramentas aprendidas em prática sempre que possível. Afinal, como toda competência comportamental, </a:t>
            </a:r>
            <a:r>
              <a:rPr b="1" lang="pt-BR" sz="3600">
                <a:solidFill>
                  <a:srgbClr val="023770"/>
                </a:solidFill>
                <a:highlight>
                  <a:srgbClr val="C7FB1A"/>
                </a:highlight>
                <a:latin typeface="Montserrat"/>
                <a:ea typeface="Montserrat"/>
                <a:cs typeface="Montserrat"/>
                <a:sym typeface="Montserrat"/>
              </a:rPr>
              <a:t>para dominar a inteligência emocional é preciso praticar repetidamente até que se torne hábito.</a:t>
            </a:r>
            <a:endParaRPr sz="3600">
              <a:solidFill>
                <a:srgbClr val="023770"/>
              </a:solidFill>
              <a:highlight>
                <a:srgbClr val="C7FB1A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336" name="Google Shape;336;p26"/>
          <p:cNvCxnSpPr/>
          <p:nvPr/>
        </p:nvCxnSpPr>
        <p:spPr>
          <a:xfrm>
            <a:off x="5050386" y="1893416"/>
            <a:ext cx="8187000" cy="0"/>
          </a:xfrm>
          <a:prstGeom prst="straightConnector1">
            <a:avLst/>
          </a:prstGeom>
          <a:noFill/>
          <a:ln cap="flat" cmpd="sng" w="38100">
            <a:solidFill>
              <a:srgbClr val="00296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26"/>
          <p:cNvSpPr/>
          <p:nvPr/>
        </p:nvSpPr>
        <p:spPr>
          <a:xfrm>
            <a:off x="6336450" y="1453875"/>
            <a:ext cx="5615100" cy="8310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 cap="flat" cmpd="sng" w="28575">
            <a:solidFill>
              <a:srgbClr val="0029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6"/>
          <p:cNvSpPr txBox="1"/>
          <p:nvPr/>
        </p:nvSpPr>
        <p:spPr>
          <a:xfrm>
            <a:off x="5482175" y="1453875"/>
            <a:ext cx="7295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VAMOS JUNTOS!</a:t>
            </a:r>
            <a:endParaRPr b="1" sz="3000">
              <a:solidFill>
                <a:srgbClr val="0237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0" name="Google Shape;34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6"/>
          <p:cNvPicPr preferRelativeResize="0"/>
          <p:nvPr/>
        </p:nvPicPr>
        <p:blipFill rotWithShape="1">
          <a:blip r:embed="rId6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2968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2978975" y="316025"/>
            <a:ext cx="123300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>
                <a:solidFill>
                  <a:srgbClr val="C8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MÉTODO RULER</a:t>
            </a:r>
            <a:endParaRPr sz="5200">
              <a:solidFill>
                <a:srgbClr val="C8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306625" y="2661925"/>
            <a:ext cx="3407700" cy="5938500"/>
          </a:xfrm>
          <a:prstGeom prst="roundRect">
            <a:avLst>
              <a:gd fmla="val 16874" name="adj"/>
            </a:avLst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7F7F7"/>
              </a:solidFill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461263" y="3020925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1183963" y="1678125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748971" y="3401931"/>
            <a:ext cx="2523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Reconhecer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10463" y="1678125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sz="10000"/>
          </a:p>
        </p:txBody>
      </p:sp>
      <p:sp>
        <p:nvSpPr>
          <p:cNvPr id="95" name="Google Shape;95;p16"/>
          <p:cNvSpPr txBox="1"/>
          <p:nvPr/>
        </p:nvSpPr>
        <p:spPr>
          <a:xfrm>
            <a:off x="510463" y="4184150"/>
            <a:ext cx="30000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primeira habilidade que precisamos desenvolver é a de reconhecer emoções, seja em nós ou nos outros!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3873075" y="2661925"/>
            <a:ext cx="3407700" cy="5938500"/>
          </a:xfrm>
          <a:prstGeom prst="roundRect">
            <a:avLst>
              <a:gd fmla="val 16874" name="adj"/>
            </a:avLst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7F7F7"/>
              </a:solidFill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4027713" y="3020925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4750413" y="1678125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4225112" y="3354663"/>
            <a:ext cx="270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Compreender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4076913" y="4184150"/>
            <a:ext cx="30000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Aqui é hora de entender o que está por trás daquela emoção, o que causou o sentimento.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4076913" y="1678125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b="1" sz="10000"/>
          </a:p>
        </p:txBody>
      </p:sp>
      <p:sp>
        <p:nvSpPr>
          <p:cNvPr id="102" name="Google Shape;102;p16"/>
          <p:cNvSpPr/>
          <p:nvPr/>
        </p:nvSpPr>
        <p:spPr>
          <a:xfrm>
            <a:off x="7440150" y="2661925"/>
            <a:ext cx="3407700" cy="5938500"/>
          </a:xfrm>
          <a:prstGeom prst="roundRect">
            <a:avLst>
              <a:gd fmla="val 16874" name="adj"/>
            </a:avLst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Agora vamos concatenar os dois passos anteriores e estruturar tudo isso em palavras de uma forma mais precisa e robusta.</a:t>
            </a:r>
            <a:endParaRPr sz="2400">
              <a:solidFill>
                <a:srgbClr val="F5F9F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7594788" y="3020925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8317488" y="1678125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7792187" y="3354663"/>
            <a:ext cx="270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Rotular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7643988" y="41841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643988" y="1678125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 b="1" sz="10000"/>
          </a:p>
        </p:txBody>
      </p:sp>
      <p:sp>
        <p:nvSpPr>
          <p:cNvPr id="108" name="Google Shape;108;p16"/>
          <p:cNvSpPr/>
          <p:nvPr/>
        </p:nvSpPr>
        <p:spPr>
          <a:xfrm>
            <a:off x="11006900" y="2661925"/>
            <a:ext cx="3407700" cy="5938500"/>
          </a:xfrm>
          <a:prstGeom prst="roundRect">
            <a:avLst>
              <a:gd fmla="val 16874" name="adj"/>
            </a:avLst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Aqui é o momento de avaliar o que, como e qual a melhor maneira de compartilhar o que está sentindo..</a:t>
            </a:r>
            <a:endParaRPr sz="1600">
              <a:solidFill>
                <a:srgbClr val="F7F7F7"/>
              </a:solidFill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1161551" y="3020925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11884250" y="1678125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11358949" y="3354663"/>
            <a:ext cx="270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Expressar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1210750" y="1678125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10000"/>
          </a:p>
        </p:txBody>
      </p:sp>
      <p:sp>
        <p:nvSpPr>
          <p:cNvPr id="113" name="Google Shape;113;p16"/>
          <p:cNvSpPr/>
          <p:nvPr/>
        </p:nvSpPr>
        <p:spPr>
          <a:xfrm>
            <a:off x="14573675" y="2661925"/>
            <a:ext cx="3407700" cy="5938500"/>
          </a:xfrm>
          <a:prstGeom prst="roundRect">
            <a:avLst>
              <a:gd fmla="val 16874" name="adj"/>
            </a:avLst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5F9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5F9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5F9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Esta etapa é sobre saber controlar reações impulsivas e automáticas geradas pelas emoções.</a:t>
            </a:r>
            <a:endParaRPr sz="1600">
              <a:solidFill>
                <a:srgbClr val="F7F7F7"/>
              </a:solidFill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14728326" y="3020925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15451025" y="1678125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14925724" y="3354663"/>
            <a:ext cx="270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Regular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4777525" y="1678125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sz="10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8683993" y="921900"/>
            <a:ext cx="8267100" cy="69246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/>
          <p:nvPr/>
        </p:nvSpPr>
        <p:spPr>
          <a:xfrm>
            <a:off x="1336900" y="921900"/>
            <a:ext cx="7088700" cy="51405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561650" y="3009600"/>
            <a:ext cx="4639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olho na </a:t>
            </a:r>
            <a:endParaRPr sz="6000">
              <a:solidFill>
                <a:srgbClr val="00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ferramenta</a:t>
            </a:r>
            <a:endParaRPr sz="60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1398216" y="6280966"/>
            <a:ext cx="7088700" cy="15654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5515" y="6535300"/>
            <a:ext cx="954641" cy="95463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9053750" y="1485300"/>
            <a:ext cx="7527600" cy="57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</a:t>
            </a:r>
            <a:r>
              <a:rPr lang="pt-BR" sz="24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ara ajudar nessa tarefa, contamos com o GRÁFICO DAS EMOÇÕES.</a:t>
            </a:r>
            <a:endParaRPr sz="24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</a:t>
            </a:r>
            <a:r>
              <a:rPr lang="pt-BR" sz="24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utilizá-lo,</a:t>
            </a:r>
            <a:r>
              <a:rPr lang="pt-BR" sz="24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primeiramente </a:t>
            </a:r>
            <a:r>
              <a:rPr b="1" lang="pt-BR" sz="24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reflita qual o seu nível de agrado - isto é, se é uma emoção positiva ou negativa - e de energia - se é uma emoção mais enérgica ou </a:t>
            </a:r>
            <a:r>
              <a:rPr b="1" lang="pt-BR" sz="24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introspectiva.</a:t>
            </a:r>
            <a:r>
              <a:rPr b="1" lang="pt-BR" sz="24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4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 base nisso, </a:t>
            </a:r>
            <a:r>
              <a:rPr b="1" lang="pt-BR" sz="24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posicione sua emoção no quadrante correspondente e identifique os termos que mais representam o que você está sentindo.</a:t>
            </a:r>
            <a:endParaRPr b="1" sz="2400">
              <a:solidFill>
                <a:srgbClr val="00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512988" y="1651150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1235688" y="308350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800696" y="2032156"/>
            <a:ext cx="2523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Reconhecer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562188" y="30835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sz="10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/>
          <p:nvPr/>
        </p:nvSpPr>
        <p:spPr>
          <a:xfrm>
            <a:off x="5117056" y="418925"/>
            <a:ext cx="12100500" cy="7709400"/>
          </a:xfrm>
          <a:prstGeom prst="roundRect">
            <a:avLst>
              <a:gd fmla="val 582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4062" r="3181" t="9099"/>
          <a:stretch/>
        </p:blipFill>
        <p:spPr>
          <a:xfrm>
            <a:off x="5299599" y="675149"/>
            <a:ext cx="11618486" cy="5711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1070450" y="418925"/>
            <a:ext cx="3787200" cy="7709400"/>
          </a:xfrm>
          <a:prstGeom prst="roundRect">
            <a:avLst>
              <a:gd fmla="val 876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1110640" y="3085920"/>
            <a:ext cx="3706800" cy="23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9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Gráfico</a:t>
            </a:r>
            <a:endParaRPr sz="4900">
              <a:solidFill>
                <a:srgbClr val="00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9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</a:t>
            </a:r>
            <a:r>
              <a:rPr b="1" lang="pt-BR" sz="49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4900">
                <a:solidFill>
                  <a:srgbClr val="00296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emoções</a:t>
            </a:r>
            <a:endParaRPr sz="4900">
              <a:solidFill>
                <a:srgbClr val="00296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6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5509175" y="7319525"/>
            <a:ext cx="5041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Escreva aqui as emoções </a:t>
            </a:r>
            <a:r>
              <a:rPr b="1" lang="pt-BR" sz="17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identificadas</a:t>
            </a:r>
            <a:r>
              <a:rPr b="1" lang="pt-BR" sz="1700">
                <a:solidFill>
                  <a:srgbClr val="00296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900"/>
          </a:p>
        </p:txBody>
      </p:sp>
      <p:cxnSp>
        <p:nvCxnSpPr>
          <p:cNvPr id="149" name="Google Shape;149;p18"/>
          <p:cNvCxnSpPr/>
          <p:nvPr/>
        </p:nvCxnSpPr>
        <p:spPr>
          <a:xfrm>
            <a:off x="10160500" y="7617854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/>
          <p:nvPr/>
        </p:nvSpPr>
        <p:spPr>
          <a:xfrm>
            <a:off x="8683993" y="921900"/>
            <a:ext cx="8267100" cy="69246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/>
          <p:nvPr/>
        </p:nvSpPr>
        <p:spPr>
          <a:xfrm>
            <a:off x="1336900" y="921900"/>
            <a:ext cx="7088700" cy="51405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2561650" y="3085800"/>
            <a:ext cx="4639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olho na </a:t>
            </a:r>
            <a:endParaRPr sz="6000">
              <a:solidFill>
                <a:srgbClr val="00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ferramenta</a:t>
            </a:r>
            <a:endParaRPr sz="60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1398216" y="6280966"/>
            <a:ext cx="7088700" cy="15654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5515" y="6535300"/>
            <a:ext cx="954641" cy="95463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9423500" y="2656299"/>
            <a:ext cx="6788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73F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Utilize o quadro a seguir como um guia para te auxiliar no processo de reflexão para compreender suas emoções.</a:t>
            </a:r>
            <a:endParaRPr sz="2400">
              <a:solidFill>
                <a:srgbClr val="273F8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3F8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73F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utilizá-lo,</a:t>
            </a:r>
            <a:r>
              <a:rPr b="1" lang="pt-BR" sz="2400">
                <a:solidFill>
                  <a:srgbClr val="273F82"/>
                </a:solidFill>
                <a:latin typeface="Montserrat"/>
                <a:ea typeface="Montserrat"/>
                <a:cs typeface="Montserrat"/>
                <a:sym typeface="Montserrat"/>
              </a:rPr>
              <a:t> reflita e responda cada uma das questões a partir das emoções identificadas no Gráfico das Emoções.</a:t>
            </a:r>
            <a:endParaRPr sz="24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361613" y="1780050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1084313" y="437250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559012" y="2113788"/>
            <a:ext cx="270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Compreender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410813" y="43725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b="1" sz="10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/>
          <p:nvPr/>
        </p:nvSpPr>
        <p:spPr>
          <a:xfrm>
            <a:off x="8650730" y="518200"/>
            <a:ext cx="8863200" cy="24138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944A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que eu associo a esse evento ou situação que ocorreu?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/>
          <p:nvPr/>
        </p:nvSpPr>
        <p:spPr>
          <a:xfrm>
            <a:off x="773900" y="518200"/>
            <a:ext cx="7599900" cy="41607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944A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que eu estava fazendo ou o que aconteceu quando essa emoção foi desencadeada?</a:t>
            </a:r>
            <a:endParaRPr sz="1900">
              <a:solidFill>
                <a:srgbClr val="0944A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8717951" y="3370527"/>
            <a:ext cx="4121700" cy="50016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944A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Porque isso faz com que eu me sinta assim?</a:t>
            </a:r>
            <a:endParaRPr sz="1900">
              <a:solidFill>
                <a:srgbClr val="0944A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13183893" y="3370527"/>
            <a:ext cx="4330200" cy="50016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944A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Qual a minha necessidade diante dessa emoção ou situação?</a:t>
            </a:r>
            <a:endParaRPr sz="2400">
              <a:solidFill>
                <a:srgbClr val="F5F9F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773900" y="5102856"/>
            <a:ext cx="7599900" cy="33231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944A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Além do que estava ocorrendo no momento, o que pode ter causado meus sentimentos ou minha reação?</a:t>
            </a:r>
            <a:endParaRPr sz="1900">
              <a:solidFill>
                <a:srgbClr val="0944A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1093525" y="769175"/>
            <a:ext cx="513000" cy="513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1093525" y="5319950"/>
            <a:ext cx="513000" cy="513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8887500" y="675600"/>
            <a:ext cx="513000" cy="513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8887500" y="3591450"/>
            <a:ext cx="513000" cy="513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13394875" y="3591450"/>
            <a:ext cx="513000" cy="513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8074" y="823725"/>
            <a:ext cx="403892" cy="4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42054" y="730154"/>
            <a:ext cx="403884" cy="40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8084" y="5374504"/>
            <a:ext cx="403884" cy="40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42057" y="3646004"/>
            <a:ext cx="403884" cy="40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449425" y="3646000"/>
            <a:ext cx="403892" cy="40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20"/>
          <p:cNvCxnSpPr/>
          <p:nvPr/>
        </p:nvCxnSpPr>
        <p:spPr>
          <a:xfrm>
            <a:off x="1238900" y="1591525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20"/>
          <p:cNvCxnSpPr/>
          <p:nvPr/>
        </p:nvCxnSpPr>
        <p:spPr>
          <a:xfrm>
            <a:off x="1238900" y="1992504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20"/>
          <p:cNvCxnSpPr/>
          <p:nvPr/>
        </p:nvCxnSpPr>
        <p:spPr>
          <a:xfrm>
            <a:off x="1238900" y="2393482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20"/>
          <p:cNvCxnSpPr/>
          <p:nvPr/>
        </p:nvCxnSpPr>
        <p:spPr>
          <a:xfrm>
            <a:off x="1238900" y="2794461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0"/>
          <p:cNvCxnSpPr/>
          <p:nvPr/>
        </p:nvCxnSpPr>
        <p:spPr>
          <a:xfrm>
            <a:off x="1238900" y="3195439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0"/>
          <p:cNvCxnSpPr/>
          <p:nvPr/>
        </p:nvCxnSpPr>
        <p:spPr>
          <a:xfrm>
            <a:off x="1238900" y="3596418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0"/>
          <p:cNvCxnSpPr/>
          <p:nvPr/>
        </p:nvCxnSpPr>
        <p:spPr>
          <a:xfrm>
            <a:off x="1238900" y="3997396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0"/>
          <p:cNvCxnSpPr/>
          <p:nvPr/>
        </p:nvCxnSpPr>
        <p:spPr>
          <a:xfrm>
            <a:off x="1238900" y="4398375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0"/>
          <p:cNvCxnSpPr/>
          <p:nvPr/>
        </p:nvCxnSpPr>
        <p:spPr>
          <a:xfrm>
            <a:off x="1238900" y="6403275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0"/>
          <p:cNvCxnSpPr/>
          <p:nvPr/>
        </p:nvCxnSpPr>
        <p:spPr>
          <a:xfrm>
            <a:off x="1238900" y="6804254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0"/>
          <p:cNvCxnSpPr/>
          <p:nvPr/>
        </p:nvCxnSpPr>
        <p:spPr>
          <a:xfrm>
            <a:off x="1238900" y="7205232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0"/>
          <p:cNvCxnSpPr/>
          <p:nvPr/>
        </p:nvCxnSpPr>
        <p:spPr>
          <a:xfrm>
            <a:off x="1238900" y="7606211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0"/>
          <p:cNvCxnSpPr/>
          <p:nvPr/>
        </p:nvCxnSpPr>
        <p:spPr>
          <a:xfrm>
            <a:off x="1238900" y="8007189"/>
            <a:ext cx="6669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20"/>
          <p:cNvCxnSpPr/>
          <p:nvPr/>
        </p:nvCxnSpPr>
        <p:spPr>
          <a:xfrm>
            <a:off x="8887500" y="1391025"/>
            <a:ext cx="82575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0"/>
          <p:cNvCxnSpPr/>
          <p:nvPr/>
        </p:nvCxnSpPr>
        <p:spPr>
          <a:xfrm>
            <a:off x="8887500" y="1792004"/>
            <a:ext cx="82575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0"/>
          <p:cNvCxnSpPr/>
          <p:nvPr/>
        </p:nvCxnSpPr>
        <p:spPr>
          <a:xfrm>
            <a:off x="8887500" y="2192982"/>
            <a:ext cx="82575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0"/>
          <p:cNvCxnSpPr/>
          <p:nvPr/>
        </p:nvCxnSpPr>
        <p:spPr>
          <a:xfrm>
            <a:off x="8887500" y="2593961"/>
            <a:ext cx="82575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0"/>
          <p:cNvCxnSpPr/>
          <p:nvPr/>
        </p:nvCxnSpPr>
        <p:spPr>
          <a:xfrm>
            <a:off x="8887500" y="4358550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0"/>
          <p:cNvCxnSpPr/>
          <p:nvPr/>
        </p:nvCxnSpPr>
        <p:spPr>
          <a:xfrm>
            <a:off x="8887500" y="4893368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0"/>
          <p:cNvCxnSpPr/>
          <p:nvPr/>
        </p:nvCxnSpPr>
        <p:spPr>
          <a:xfrm>
            <a:off x="8887500" y="5428186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0"/>
          <p:cNvCxnSpPr/>
          <p:nvPr/>
        </p:nvCxnSpPr>
        <p:spPr>
          <a:xfrm>
            <a:off x="8887500" y="5963004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0"/>
          <p:cNvCxnSpPr/>
          <p:nvPr/>
        </p:nvCxnSpPr>
        <p:spPr>
          <a:xfrm>
            <a:off x="8887500" y="6497821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0"/>
          <p:cNvCxnSpPr/>
          <p:nvPr/>
        </p:nvCxnSpPr>
        <p:spPr>
          <a:xfrm>
            <a:off x="8887500" y="7032639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0"/>
          <p:cNvCxnSpPr/>
          <p:nvPr/>
        </p:nvCxnSpPr>
        <p:spPr>
          <a:xfrm>
            <a:off x="8887500" y="7567457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0"/>
          <p:cNvCxnSpPr/>
          <p:nvPr/>
        </p:nvCxnSpPr>
        <p:spPr>
          <a:xfrm>
            <a:off x="8887500" y="8102275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0"/>
          <p:cNvCxnSpPr/>
          <p:nvPr/>
        </p:nvCxnSpPr>
        <p:spPr>
          <a:xfrm>
            <a:off x="13467550" y="5002343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0"/>
          <p:cNvCxnSpPr/>
          <p:nvPr/>
        </p:nvCxnSpPr>
        <p:spPr>
          <a:xfrm>
            <a:off x="13467550" y="5537161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0"/>
          <p:cNvCxnSpPr/>
          <p:nvPr/>
        </p:nvCxnSpPr>
        <p:spPr>
          <a:xfrm>
            <a:off x="13467550" y="6071979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20"/>
          <p:cNvCxnSpPr/>
          <p:nvPr/>
        </p:nvCxnSpPr>
        <p:spPr>
          <a:xfrm>
            <a:off x="13467550" y="6606796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0"/>
          <p:cNvCxnSpPr/>
          <p:nvPr/>
        </p:nvCxnSpPr>
        <p:spPr>
          <a:xfrm>
            <a:off x="13467550" y="7141614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0"/>
          <p:cNvCxnSpPr/>
          <p:nvPr/>
        </p:nvCxnSpPr>
        <p:spPr>
          <a:xfrm>
            <a:off x="13467550" y="7676432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0"/>
          <p:cNvCxnSpPr/>
          <p:nvPr/>
        </p:nvCxnSpPr>
        <p:spPr>
          <a:xfrm>
            <a:off x="13467550" y="8211250"/>
            <a:ext cx="3762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/>
          <p:nvPr/>
        </p:nvSpPr>
        <p:spPr>
          <a:xfrm>
            <a:off x="8683993" y="921900"/>
            <a:ext cx="8267100" cy="69246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1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/>
          <p:nvPr/>
        </p:nvSpPr>
        <p:spPr>
          <a:xfrm>
            <a:off x="1336900" y="921900"/>
            <a:ext cx="7088700" cy="51405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1"/>
          <p:cNvSpPr txBox="1"/>
          <p:nvPr/>
        </p:nvSpPr>
        <p:spPr>
          <a:xfrm>
            <a:off x="2561650" y="2476200"/>
            <a:ext cx="4639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olho na </a:t>
            </a:r>
            <a:endParaRPr sz="6000">
              <a:solidFill>
                <a:srgbClr val="00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ferramenta</a:t>
            </a:r>
            <a:endParaRPr sz="60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1398216" y="6280966"/>
            <a:ext cx="7088700" cy="15654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5515" y="6535300"/>
            <a:ext cx="954641" cy="95463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1"/>
          <p:cNvSpPr txBox="1"/>
          <p:nvPr/>
        </p:nvSpPr>
        <p:spPr>
          <a:xfrm>
            <a:off x="9423496" y="2395667"/>
            <a:ext cx="67881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73F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Utilize o template a seguir para te auxiliar a estruturar, descrever e rotular todo o contexto emocional que está ocorrendo. </a:t>
            </a:r>
            <a:endParaRPr sz="2400">
              <a:solidFill>
                <a:srgbClr val="273F8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3F8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73F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utilizá-lo, basta </a:t>
            </a:r>
            <a:r>
              <a:rPr b="1" lang="pt-BR" sz="2400">
                <a:solidFill>
                  <a:srgbClr val="273F82"/>
                </a:solidFill>
                <a:latin typeface="Montserrat"/>
                <a:ea typeface="Montserrat"/>
                <a:cs typeface="Montserrat"/>
                <a:sym typeface="Montserrat"/>
              </a:rPr>
              <a:t>preencher as lacunas com o texto adequado, conforme o exemplo.</a:t>
            </a:r>
            <a:endParaRPr b="1" sz="2400">
              <a:solidFill>
                <a:srgbClr val="273F8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-12" y="1342800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722688" y="0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"/>
          <p:cNvSpPr txBox="1"/>
          <p:nvPr/>
        </p:nvSpPr>
        <p:spPr>
          <a:xfrm>
            <a:off x="197387" y="1676538"/>
            <a:ext cx="270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Rotular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0" name="Google Shape;240;p21"/>
          <p:cNvSpPr txBox="1"/>
          <p:nvPr/>
        </p:nvSpPr>
        <p:spPr>
          <a:xfrm>
            <a:off x="49188" y="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 b="1" sz="10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2"/>
          <p:cNvSpPr/>
          <p:nvPr/>
        </p:nvSpPr>
        <p:spPr>
          <a:xfrm>
            <a:off x="904650" y="571500"/>
            <a:ext cx="16478700" cy="76437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944A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50" name="Google Shape;250;p22"/>
          <p:cNvCxnSpPr/>
          <p:nvPr/>
        </p:nvCxnSpPr>
        <p:spPr>
          <a:xfrm>
            <a:off x="1330200" y="3595247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22"/>
          <p:cNvCxnSpPr/>
          <p:nvPr/>
        </p:nvCxnSpPr>
        <p:spPr>
          <a:xfrm>
            <a:off x="1330200" y="4373482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22"/>
          <p:cNvCxnSpPr/>
          <p:nvPr/>
        </p:nvCxnSpPr>
        <p:spPr>
          <a:xfrm>
            <a:off x="1330200" y="5227917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53" name="Google Shape;253;p22"/>
          <p:cNvSpPr txBox="1"/>
          <p:nvPr/>
        </p:nvSpPr>
        <p:spPr>
          <a:xfrm>
            <a:off x="1287900" y="2109150"/>
            <a:ext cx="15712200" cy="48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solidFill>
                  <a:srgbClr val="01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Devido a                                                                                                            eu me sinto                                                                                                         , pois                                                             . </a:t>
            </a:r>
            <a:endParaRPr sz="3500">
              <a:solidFill>
                <a:srgbClr val="01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1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solidFill>
                  <a:srgbClr val="0129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Diante disso, eu preciso </a:t>
            </a:r>
            <a:endParaRPr sz="3500">
              <a:solidFill>
                <a:srgbClr val="0129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4" name="Google Shape;254;p22"/>
          <p:cNvCxnSpPr/>
          <p:nvPr/>
        </p:nvCxnSpPr>
        <p:spPr>
          <a:xfrm>
            <a:off x="1330200" y="5957447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2"/>
          <p:cNvCxnSpPr/>
          <p:nvPr/>
        </p:nvCxnSpPr>
        <p:spPr>
          <a:xfrm>
            <a:off x="1330200" y="6735682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22"/>
          <p:cNvCxnSpPr/>
          <p:nvPr/>
        </p:nvCxnSpPr>
        <p:spPr>
          <a:xfrm>
            <a:off x="1330200" y="2796454"/>
            <a:ext cx="156276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/>
          <p:nvPr/>
        </p:nvSpPr>
        <p:spPr>
          <a:xfrm>
            <a:off x="8683993" y="921900"/>
            <a:ext cx="8267100" cy="69246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0" y="8829550"/>
            <a:ext cx="18288000" cy="1456800"/>
          </a:xfrm>
          <a:prstGeom prst="rect">
            <a:avLst/>
          </a:prstGeom>
          <a:solidFill>
            <a:srgbClr val="023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50" y="7894000"/>
            <a:ext cx="3327903" cy="33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4900" y="9330650"/>
            <a:ext cx="3844524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/>
          <p:cNvPicPr preferRelativeResize="0"/>
          <p:nvPr/>
        </p:nvPicPr>
        <p:blipFill rotWithShape="1">
          <a:blip r:embed="rId5">
            <a:alphaModFix/>
          </a:blip>
          <a:srcRect b="13812" l="1719" r="0" t="63181"/>
          <a:stretch/>
        </p:blipFill>
        <p:spPr>
          <a:xfrm>
            <a:off x="4129100" y="8929975"/>
            <a:ext cx="5615125" cy="1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3"/>
          <p:cNvSpPr/>
          <p:nvPr/>
        </p:nvSpPr>
        <p:spPr>
          <a:xfrm>
            <a:off x="1336900" y="921900"/>
            <a:ext cx="7088700" cy="5140500"/>
          </a:xfrm>
          <a:prstGeom prst="roundRect">
            <a:avLst>
              <a:gd fmla="val 913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3"/>
          <p:cNvSpPr txBox="1"/>
          <p:nvPr/>
        </p:nvSpPr>
        <p:spPr>
          <a:xfrm>
            <a:off x="2561650" y="2476200"/>
            <a:ext cx="4639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olho na </a:t>
            </a:r>
            <a:endParaRPr sz="6000">
              <a:solidFill>
                <a:srgbClr val="00296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00296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ferramenta</a:t>
            </a:r>
            <a:endParaRPr sz="60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8" name="Google Shape;268;p23"/>
          <p:cNvSpPr/>
          <p:nvPr/>
        </p:nvSpPr>
        <p:spPr>
          <a:xfrm>
            <a:off x="1398216" y="6280966"/>
            <a:ext cx="7088700" cy="15654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5515" y="6535300"/>
            <a:ext cx="954641" cy="95463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3"/>
          <p:cNvSpPr txBox="1"/>
          <p:nvPr/>
        </p:nvSpPr>
        <p:spPr>
          <a:xfrm>
            <a:off x="9423496" y="1906042"/>
            <a:ext cx="67881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EM BREVE!</a:t>
            </a:r>
            <a:endParaRPr b="1" sz="24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3F8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73F82"/>
                </a:solidFill>
                <a:latin typeface="Montserrat"/>
                <a:ea typeface="Montserrat"/>
                <a:cs typeface="Montserrat"/>
                <a:sym typeface="Montserrat"/>
              </a:rPr>
              <a:t>No ciclo 2</a:t>
            </a:r>
            <a:r>
              <a:rPr lang="pt-BR" sz="2400">
                <a:solidFill>
                  <a:srgbClr val="273F8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do Programa Lidera, vamos trabalhar ferramentas para te ajudar a se expressar melhor. Por enquanto,</a:t>
            </a:r>
            <a:r>
              <a:rPr b="1" lang="pt-BR" sz="2400">
                <a:solidFill>
                  <a:srgbClr val="273F82"/>
                </a:solidFill>
                <a:latin typeface="Montserrat"/>
                <a:ea typeface="Montserrat"/>
                <a:cs typeface="Montserrat"/>
                <a:sym typeface="Montserrat"/>
              </a:rPr>
              <a:t> reflita sobre a viabilidade e as melhores maneiras de comunicar seus sentimentos e necessidades.</a:t>
            </a:r>
            <a:endParaRPr b="1" sz="2400">
              <a:solidFill>
                <a:srgbClr val="273F8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96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1" name="Google Shape;271;p23"/>
          <p:cNvSpPr/>
          <p:nvPr/>
        </p:nvSpPr>
        <p:spPr>
          <a:xfrm>
            <a:off x="1" y="1342800"/>
            <a:ext cx="3098400" cy="1136400"/>
          </a:xfrm>
          <a:prstGeom prst="roundRect">
            <a:avLst>
              <a:gd fmla="val 50000" name="adj"/>
            </a:avLst>
          </a:prstGeom>
          <a:solidFill>
            <a:srgbClr val="C8FF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23"/>
          <p:cNvSpPr/>
          <p:nvPr/>
        </p:nvSpPr>
        <p:spPr>
          <a:xfrm>
            <a:off x="722700" y="0"/>
            <a:ext cx="1653000" cy="1723800"/>
          </a:xfrm>
          <a:prstGeom prst="ellipse">
            <a:avLst/>
          </a:prstGeom>
          <a:solidFill>
            <a:srgbClr val="023770"/>
          </a:solidFill>
          <a:ln cap="flat" cmpd="sng" w="114300">
            <a:solidFill>
              <a:srgbClr val="C7FB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3"/>
          <p:cNvSpPr txBox="1"/>
          <p:nvPr/>
        </p:nvSpPr>
        <p:spPr>
          <a:xfrm>
            <a:off x="197399" y="1676538"/>
            <a:ext cx="270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23770"/>
                </a:solidFill>
                <a:latin typeface="Montserrat"/>
                <a:ea typeface="Montserrat"/>
                <a:cs typeface="Montserrat"/>
                <a:sym typeface="Montserrat"/>
              </a:rPr>
              <a:t>Expressar</a:t>
            </a:r>
            <a:endParaRPr sz="3100">
              <a:solidFill>
                <a:srgbClr val="02377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4" name="Google Shape;274;p23"/>
          <p:cNvSpPr txBox="1"/>
          <p:nvPr/>
        </p:nvSpPr>
        <p:spPr>
          <a:xfrm>
            <a:off x="49200" y="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0">
                <a:solidFill>
                  <a:srgbClr val="C8FF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10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