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4400000" cx="102888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Montserrat Medium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535">
          <p15:clr>
            <a:srgbClr val="747775"/>
          </p15:clr>
        </p15:guide>
        <p15:guide id="2" pos="324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35" orient="horz"/>
        <p:guide pos="32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MontserratMedium-bold.fntdata"/><Relationship Id="rId16" Type="http://schemas.openxmlformats.org/officeDocument/2006/relationships/font" Target="fonts/Montserr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Medium-italic.fntdata"/><Relationship Id="rId7" Type="http://schemas.openxmlformats.org/officeDocument/2006/relationships/slide" Target="slides/slide2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270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bf098fef_0_21:notes"/>
          <p:cNvSpPr/>
          <p:nvPr>
            <p:ph idx="2" type="sldImg"/>
          </p:nvPr>
        </p:nvSpPr>
        <p:spPr>
          <a:xfrm>
            <a:off x="2204270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bf098fe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4eeced6db5_0_0:notes"/>
          <p:cNvSpPr/>
          <p:nvPr>
            <p:ph idx="2" type="sldImg"/>
          </p:nvPr>
        </p:nvSpPr>
        <p:spPr>
          <a:xfrm>
            <a:off x="2204270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4eeced6d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733" y="2084549"/>
            <a:ext cx="9587100" cy="57468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724" y="7934558"/>
            <a:ext cx="9587100" cy="22188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724" y="3096763"/>
            <a:ext cx="9587100" cy="54972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724" y="8825127"/>
            <a:ext cx="9587100" cy="36414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724" y="6021627"/>
            <a:ext cx="9587100" cy="23568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724" y="3226527"/>
            <a:ext cx="9587100" cy="95652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724" y="3226527"/>
            <a:ext cx="4500600" cy="95652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7401" y="3226527"/>
            <a:ext cx="4500600" cy="95652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724" y="1555486"/>
            <a:ext cx="3159600" cy="21153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724" y="3890394"/>
            <a:ext cx="3159600" cy="89010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628" y="1260262"/>
            <a:ext cx="7164900" cy="114528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4400" y="-350"/>
            <a:ext cx="5144400" cy="144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000" lIns="113000" spcFirstLastPara="1" rIns="113000" wrap="square" tIns="113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740" y="3452458"/>
            <a:ext cx="4551300" cy="4149900"/>
          </a:xfrm>
          <a:prstGeom prst="rect">
            <a:avLst/>
          </a:prstGeom>
        </p:spPr>
        <p:txBody>
          <a:bodyPr anchorCtr="0" anchor="b" bIns="113000" lIns="113000" spcFirstLastPara="1" rIns="113000" wrap="square" tIns="1130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740" y="7847629"/>
            <a:ext cx="4551300" cy="3457500"/>
          </a:xfrm>
          <a:prstGeom prst="rect">
            <a:avLst/>
          </a:prstGeom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7910" y="2027157"/>
            <a:ext cx="4317300" cy="103452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724" y="11844129"/>
            <a:ext cx="6750000" cy="16947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724" y="1245914"/>
            <a:ext cx="9587100" cy="16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00" lIns="113000" spcFirstLastPara="1" rIns="113000" wrap="square" tIns="1130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724" y="3226527"/>
            <a:ext cx="9587100" cy="95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000" lIns="113000" spcFirstLastPara="1" rIns="113000" wrap="square" tIns="1130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3183" y="13055375"/>
            <a:ext cx="617400" cy="110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000" lIns="113000" spcFirstLastPara="1" rIns="113000" wrap="square" tIns="1130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2153" y="-776408"/>
            <a:ext cx="722870" cy="72287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13256675"/>
            <a:ext cx="10288800" cy="11349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876" y="12741575"/>
            <a:ext cx="2226028" cy="222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3019" y="13624315"/>
            <a:ext cx="2994381" cy="399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5">
            <a:alphaModFix/>
          </a:blip>
          <a:srcRect b="13812" l="13906" r="11125" t="63181"/>
          <a:stretch/>
        </p:blipFill>
        <p:spPr>
          <a:xfrm>
            <a:off x="2988000" y="13434525"/>
            <a:ext cx="3581463" cy="87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342150" y="1020500"/>
            <a:ext cx="9604500" cy="9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Os </a:t>
            </a:r>
            <a:r>
              <a:rPr lang="pt-BR" sz="1500">
                <a:solidFill>
                  <a:srgbClr val="023770"/>
                </a:solidFill>
                <a:highlight>
                  <a:srgbClr val="C8FF00"/>
                </a:highlight>
                <a:latin typeface="Montserrat SemiBold"/>
                <a:ea typeface="Montserrat SemiBold"/>
                <a:cs typeface="Montserrat SemiBold"/>
                <a:sym typeface="Montserrat SemiBold"/>
              </a:rPr>
              <a:t>Vieses Cognitivos</a:t>
            </a: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são como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truques da nossa mente</a:t>
            </a: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, aqueles atalhos mentais que nos ajudam a processar informações mais rapidamente. Eles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podem nos fazer tirar conclusões precipitadas</a:t>
            </a: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e tomar decisões baseadas em preconceitos e julgamentos. </a:t>
            </a:r>
            <a:endParaRPr b="1" sz="15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98975" y="304825"/>
            <a:ext cx="9547800" cy="547200"/>
          </a:xfrm>
          <a:prstGeom prst="roundRect">
            <a:avLst>
              <a:gd fmla="val 50000" name="adj"/>
            </a:avLst>
          </a:prstGeom>
          <a:solidFill>
            <a:srgbClr val="023770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900" u="sng">
                <a:solidFill>
                  <a:srgbClr val="F7F7F8"/>
                </a:solidFill>
                <a:latin typeface="Montserrat"/>
                <a:ea typeface="Montserrat"/>
                <a:cs typeface="Montserrat"/>
                <a:sym typeface="Montserrat"/>
              </a:rPr>
              <a:t>OS VIESES COGNITIVOS ESTÃO AFETANDO AS SUAS DECISÕES?</a:t>
            </a:r>
            <a:endParaRPr sz="800" u="sng">
              <a:solidFill>
                <a:srgbClr val="F7F7F8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-9163773" y="789692"/>
            <a:ext cx="5784600" cy="11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74850" y="8907625"/>
            <a:ext cx="9604500" cy="21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500" u="sng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V</a:t>
            </a:r>
            <a:r>
              <a:rPr b="1" lang="pt-BR" sz="1500" u="sng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amos ver na prática?</a:t>
            </a:r>
            <a:endParaRPr b="1" sz="1500" u="sng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 Nos próximos dias, escolha uma situação em que você tenha que tomar uma decisão como líder.</a:t>
            </a:r>
            <a:endParaRPr sz="15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👉🏽Reflita sobre os primeiros pensamentos que te ocorreram e qual seria sua reação imediata.  </a:t>
            </a:r>
            <a:endParaRPr sz="15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👉🏽 Com base nesses pensamentos e reações e com a ajuda da lista de vieses acima, identifique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QUAIS VIESES INCONSCIENTES ESTÃO PRESENTES. </a:t>
            </a:r>
            <a:endParaRPr b="1" sz="1500">
              <a:solidFill>
                <a:srgbClr val="02377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36375" y="11154250"/>
            <a:ext cx="96045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chemeClr val="lt1"/>
                </a:solidFill>
                <a:highlight>
                  <a:srgbClr val="023770"/>
                </a:highlight>
                <a:latin typeface="Montserrat"/>
                <a:ea typeface="Montserrat"/>
                <a:cs typeface="Montserrat"/>
                <a:sym typeface="Montserrat"/>
              </a:rPr>
              <a:t>Para superar os vieses, busque sempre diversificar suas fontes de informações e desafiá-los ativamente questionando todas as suas crenças e opiniões!</a:t>
            </a:r>
            <a:endParaRPr b="1" sz="1700">
              <a:solidFill>
                <a:schemeClr val="lt1"/>
              </a:solidFill>
              <a:highlight>
                <a:srgbClr val="02377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3701988" y="2601575"/>
            <a:ext cx="2941800" cy="2148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Viés do risco zero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🚫</a:t>
            </a:r>
            <a:endParaRPr b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tomamos decisões apenas baseado em evitar risco, independente do que julgamos como melhor para o caso.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7005001" y="2601575"/>
            <a:ext cx="2941800" cy="2148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Viés da </a:t>
            </a:r>
            <a:endParaRPr b="1" i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percepção seletiva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👁‍🗨</a:t>
            </a:r>
            <a:endParaRPr b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criamos uma visão da situação apenas baseada na “nossa bolha”, sem imparcialidade.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399026" y="2601635"/>
            <a:ext cx="2941800" cy="2148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Viés de estereótipo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📦</a:t>
            </a:r>
            <a:endParaRPr b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fazemos julgamentos baseados em generalizações e não em características específicas e fatos.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3701988" y="5014161"/>
            <a:ext cx="2941800" cy="2035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Viés de resultado </a:t>
            </a:r>
            <a:r>
              <a:rPr b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⏱</a:t>
            </a:r>
            <a:endParaRPr b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avaliamos uma situação baseada em resultados anteriores e não no que está acontecendo no momento.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7005001" y="5014161"/>
            <a:ext cx="2941800" cy="2035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Viés do </a:t>
            </a:r>
            <a:endParaRPr b="1" i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efeito adesão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🏃‍♂️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passamos a ter determinada percepção apenas porque a maioria das pessoas pensa ou age desta forma.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98975" y="5014160"/>
            <a:ext cx="2941800" cy="2035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Viés do </a:t>
            </a:r>
            <a:endParaRPr b="1" i="1" sz="16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16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efeito placebo </a:t>
            </a:r>
            <a:r>
              <a:rPr lang="pt-BR" sz="16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🤞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a simples crença em algo leva ao efeito esperado.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13450" y="2079788"/>
            <a:ext cx="932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600" u="sng">
                <a:solidFill>
                  <a:srgbClr val="02377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Conheça alguns dos principais tipos de vieses❕</a:t>
            </a:r>
            <a:endParaRPr sz="16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1560450" y="7350913"/>
            <a:ext cx="8280300" cy="1399800"/>
          </a:xfrm>
          <a:prstGeom prst="wedgeRoundRectCallout">
            <a:avLst>
              <a:gd fmla="val -54466" name="adj1"/>
              <a:gd fmla="val -23292" name="adj2"/>
              <a:gd fmla="val 0" name="adj3"/>
            </a:avLst>
          </a:prstGeom>
          <a:solidFill>
            <a:srgbClr val="00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b="1" sz="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Mas não se preocupe, podemos minimizar esses vieses! </a:t>
            </a:r>
            <a:endParaRPr b="1" sz="15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O primeiro passo é conhecê-los de perto. Ao identificar quando esses vieses estão tentando nos enganar, podemos agir com mais consciência e tomar decisões mais racionais.</a:t>
            </a: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🧐</a:t>
            </a:r>
            <a:r>
              <a:rPr lang="pt-BR" sz="1500">
                <a:solidFill>
                  <a:srgbClr val="02377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</a:t>
            </a:r>
            <a:endParaRPr sz="1500">
              <a:solidFill>
                <a:srgbClr val="02377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t/>
            </a:r>
            <a:endParaRPr b="1" sz="1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342150" y="12101363"/>
            <a:ext cx="9604500" cy="8793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22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⚠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Não perca tempo e acesse o nosso site em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 https://bit.ly/ProgramaLidera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na aba "Materiais do Programa"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para baixar o material completo e 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conhecer mais vieses cognitivos</a:t>
            </a:r>
            <a:r>
              <a:rPr b="1" lang="pt-BR" sz="1500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b="1" sz="1500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2153" y="-776408"/>
            <a:ext cx="722870" cy="72287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/>
          <p:nvPr/>
        </p:nvSpPr>
        <p:spPr>
          <a:xfrm>
            <a:off x="0" y="13256675"/>
            <a:ext cx="10288800" cy="11349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876" y="12741575"/>
            <a:ext cx="2226028" cy="222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3019" y="13624315"/>
            <a:ext cx="2994381" cy="399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 rotWithShape="1">
          <a:blip r:embed="rId5">
            <a:alphaModFix/>
          </a:blip>
          <a:srcRect b="13812" l="13906" r="11125" t="63181"/>
          <a:stretch/>
        </p:blipFill>
        <p:spPr>
          <a:xfrm>
            <a:off x="2988000" y="13434525"/>
            <a:ext cx="3581463" cy="87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4"/>
          <p:cNvSpPr/>
          <p:nvPr/>
        </p:nvSpPr>
        <p:spPr>
          <a:xfrm>
            <a:off x="451050" y="266725"/>
            <a:ext cx="9386700" cy="522900"/>
          </a:xfrm>
          <a:prstGeom prst="roundRect">
            <a:avLst>
              <a:gd fmla="val 50000" name="adj"/>
            </a:avLst>
          </a:prstGeom>
          <a:solidFill>
            <a:srgbClr val="023770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900" u="sng">
                <a:solidFill>
                  <a:srgbClr val="F7F7F8"/>
                </a:solidFill>
                <a:latin typeface="Montserrat"/>
                <a:ea typeface="Montserrat"/>
                <a:cs typeface="Montserrat"/>
                <a:sym typeface="Montserrat"/>
              </a:rPr>
              <a:t>OUTROS TIPOS DE </a:t>
            </a:r>
            <a:r>
              <a:rPr b="1" lang="pt-BR" sz="1900" u="sng">
                <a:solidFill>
                  <a:srgbClr val="F7F7F8"/>
                </a:solidFill>
                <a:latin typeface="Montserrat"/>
                <a:ea typeface="Montserrat"/>
                <a:cs typeface="Montserrat"/>
                <a:sym typeface="Montserrat"/>
              </a:rPr>
              <a:t>VIESES COGNITIVOS</a:t>
            </a:r>
            <a:endParaRPr sz="800" u="sng">
              <a:solidFill>
                <a:srgbClr val="F7F7F8"/>
              </a:solidFill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3703650" y="1150550"/>
            <a:ext cx="2889600" cy="2685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DO CUSTO AFUNDADO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não mudamos o direcionamento porque anteriormente já investimos tempo e dinheiro em determinada opção.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6948200" y="1150550"/>
            <a:ext cx="2889600" cy="2685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COMPARAÇÃO 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tomamos determinada decisão porque comparativamente a outras ela é positiva, sem 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avaliá-la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de forma específica.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459150" y="1150625"/>
            <a:ext cx="2889600" cy="2685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DO EFEITO HALO</a:t>
            </a:r>
            <a:endParaRPr sz="16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julgamos uma pessoa ou situação apenas baseado na primeira impressão.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3703650" y="4362451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CONFIRMAÇÃO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Quando, para tomar uma decisão, buscamos apenas dados e opiniões que confirmem a nossa opinião.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6948200" y="4362451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8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ATENÇÃO ASSIMÉTRICA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checamos rigorosamente opções inesperadas ou não desejáveis e não fazemos o mesmo com as opções mais desejáveis.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459100" y="4362450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DISPONIBILIDADE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tomamos uma decisão com base nos dados e informações imediatamente disponíveis.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3703650" y="7432775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SUPERSTIÇÃO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criamos equivocadamente uma relação de causa e efeito entre algo aleatório e um desfecho positivo.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6948200" y="7432775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AUTO IMAGEM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temos uma visão  exageradamente positiva de nosso comportamento ou opinião.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459100" y="7432775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DA NARRATIVA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procuramos histórias e justificativas para justificar nossa opinião e visão, seja ela qual for.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3703650" y="10503076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DE AUTORIDADE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tomamos decisões apenas para seguir a orientação de uma liderança ou superior.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6948200" y="10503076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C8FF00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DO REALISMO INGÊNUO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acreditamos que somos 100% racionais e não temos nenhum viés.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459100" y="10503075"/>
            <a:ext cx="2889600" cy="2543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C8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VIÉS DA ENTREGA </a:t>
            </a:r>
            <a:endParaRPr b="1" sz="1500">
              <a:solidFill>
                <a:srgbClr val="00296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Quando 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achamos que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uma decisão 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foi boa 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porque o resultado do processo foi 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positivo</a:t>
            </a:r>
            <a:r>
              <a:rPr lang="pt-BR" sz="1500">
                <a:solidFill>
                  <a:srgbClr val="00296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, sem considerar influências contextuais.</a:t>
            </a:r>
            <a:endParaRPr sz="1500">
              <a:solidFill>
                <a:srgbClr val="00296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484800" y="883925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👀</a:t>
            </a:r>
            <a:endParaRPr sz="2800"/>
          </a:p>
        </p:txBody>
      </p:sp>
      <p:sp>
        <p:nvSpPr>
          <p:cNvPr id="96" name="Google Shape;96;p14"/>
          <p:cNvSpPr/>
          <p:nvPr/>
        </p:nvSpPr>
        <p:spPr>
          <a:xfrm>
            <a:off x="4786975" y="883925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💸</a:t>
            </a:r>
            <a:endParaRPr sz="4200"/>
          </a:p>
        </p:txBody>
      </p:sp>
      <p:sp>
        <p:nvSpPr>
          <p:cNvPr id="97" name="Google Shape;97;p14"/>
          <p:cNvSpPr/>
          <p:nvPr/>
        </p:nvSpPr>
        <p:spPr>
          <a:xfrm>
            <a:off x="8031500" y="883925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📊</a:t>
            </a:r>
            <a:endParaRPr sz="4200"/>
          </a:p>
        </p:txBody>
      </p:sp>
      <p:sp>
        <p:nvSpPr>
          <p:cNvPr id="98" name="Google Shape;98;p14"/>
          <p:cNvSpPr/>
          <p:nvPr/>
        </p:nvSpPr>
        <p:spPr>
          <a:xfrm>
            <a:off x="1484800" y="4018550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📰</a:t>
            </a:r>
            <a:endParaRPr sz="2800"/>
          </a:p>
        </p:txBody>
      </p:sp>
      <p:sp>
        <p:nvSpPr>
          <p:cNvPr id="99" name="Google Shape;99;p14"/>
          <p:cNvSpPr/>
          <p:nvPr/>
        </p:nvSpPr>
        <p:spPr>
          <a:xfrm>
            <a:off x="8028713" y="4037600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 🤷‍♂️</a:t>
            </a:r>
            <a:endParaRPr sz="2800"/>
          </a:p>
        </p:txBody>
      </p:sp>
      <p:sp>
        <p:nvSpPr>
          <p:cNvPr id="100" name="Google Shape;100;p14"/>
          <p:cNvSpPr/>
          <p:nvPr/>
        </p:nvSpPr>
        <p:spPr>
          <a:xfrm>
            <a:off x="4786950" y="4037600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👍</a:t>
            </a:r>
            <a:endParaRPr sz="2800"/>
          </a:p>
        </p:txBody>
      </p:sp>
      <p:sp>
        <p:nvSpPr>
          <p:cNvPr id="101" name="Google Shape;101;p14"/>
          <p:cNvSpPr/>
          <p:nvPr/>
        </p:nvSpPr>
        <p:spPr>
          <a:xfrm>
            <a:off x="1510938" y="7134450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📕</a:t>
            </a:r>
            <a:endParaRPr sz="2800"/>
          </a:p>
        </p:txBody>
      </p:sp>
      <p:sp>
        <p:nvSpPr>
          <p:cNvPr id="102" name="Google Shape;102;p14"/>
          <p:cNvSpPr/>
          <p:nvPr/>
        </p:nvSpPr>
        <p:spPr>
          <a:xfrm>
            <a:off x="8054850" y="7153500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🤴</a:t>
            </a: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2800"/>
          </a:p>
        </p:txBody>
      </p:sp>
      <p:sp>
        <p:nvSpPr>
          <p:cNvPr id="103" name="Google Shape;103;p14"/>
          <p:cNvSpPr/>
          <p:nvPr/>
        </p:nvSpPr>
        <p:spPr>
          <a:xfrm>
            <a:off x="4813088" y="7153500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🙏</a:t>
            </a:r>
            <a:endParaRPr sz="2800"/>
          </a:p>
        </p:txBody>
      </p:sp>
      <p:sp>
        <p:nvSpPr>
          <p:cNvPr id="104" name="Google Shape;104;p14"/>
          <p:cNvSpPr/>
          <p:nvPr/>
        </p:nvSpPr>
        <p:spPr>
          <a:xfrm>
            <a:off x="1510938" y="10186038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👌</a:t>
            </a:r>
            <a:endParaRPr sz="2800"/>
          </a:p>
        </p:txBody>
      </p:sp>
      <p:sp>
        <p:nvSpPr>
          <p:cNvPr id="105" name="Google Shape;105;p14"/>
          <p:cNvSpPr/>
          <p:nvPr/>
        </p:nvSpPr>
        <p:spPr>
          <a:xfrm>
            <a:off x="8054850" y="10205088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🙈</a:t>
            </a: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2800"/>
          </a:p>
        </p:txBody>
      </p:sp>
      <p:sp>
        <p:nvSpPr>
          <p:cNvPr id="106" name="Google Shape;106;p14"/>
          <p:cNvSpPr/>
          <p:nvPr/>
        </p:nvSpPr>
        <p:spPr>
          <a:xfrm>
            <a:off x="4813088" y="10205088"/>
            <a:ext cx="723000" cy="723000"/>
          </a:xfrm>
          <a:prstGeom prst="ellipse">
            <a:avLst/>
          </a:prstGeom>
          <a:solidFill>
            <a:srgbClr val="002969"/>
          </a:solidFill>
          <a:ln cap="flat" cmpd="sng" w="9525">
            <a:solidFill>
              <a:srgbClr val="00296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900">
                <a:solidFill>
                  <a:srgbClr val="002969"/>
                </a:solidFill>
                <a:latin typeface="Montserrat"/>
                <a:ea typeface="Montserrat"/>
                <a:cs typeface="Montserrat"/>
                <a:sym typeface="Montserrat"/>
              </a:rPr>
              <a:t>👩‍🏫 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