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4400000" cx="102888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Montserrat Medium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535">
          <p15:clr>
            <a:srgbClr val="747775"/>
          </p15:clr>
        </p15:guide>
        <p15:guide id="2" pos="324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35" orient="horz"/>
        <p:guide pos="32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MontserratMedium-bold.fntdata"/><Relationship Id="rId16" Type="http://schemas.openxmlformats.org/officeDocument/2006/relationships/font" Target="fonts/Montserr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Medium-italic.fntdata"/><Relationship Id="rId7" Type="http://schemas.openxmlformats.org/officeDocument/2006/relationships/slide" Target="slides/slide2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270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d15c3ca04_0_49:notes"/>
          <p:cNvSpPr/>
          <p:nvPr>
            <p:ph idx="2" type="sldImg"/>
          </p:nvPr>
        </p:nvSpPr>
        <p:spPr>
          <a:xfrm>
            <a:off x="2204270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d15c3ca04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356d69cf8_1_53:notes"/>
          <p:cNvSpPr/>
          <p:nvPr>
            <p:ph idx="2" type="sldImg"/>
          </p:nvPr>
        </p:nvSpPr>
        <p:spPr>
          <a:xfrm>
            <a:off x="2204270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356d69cf8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733" y="2084549"/>
            <a:ext cx="9587100" cy="57468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724" y="7934558"/>
            <a:ext cx="9587100" cy="22188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724" y="3096763"/>
            <a:ext cx="9587100" cy="54972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724" y="8825127"/>
            <a:ext cx="9587100" cy="36414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724" y="6021627"/>
            <a:ext cx="9587100" cy="23568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724" y="3226527"/>
            <a:ext cx="9587100" cy="95652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724" y="3226527"/>
            <a:ext cx="4500600" cy="95652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7401" y="3226527"/>
            <a:ext cx="4500600" cy="95652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724" y="1555486"/>
            <a:ext cx="3159600" cy="21153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724" y="3890394"/>
            <a:ext cx="3159600" cy="89010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628" y="1260262"/>
            <a:ext cx="7164900" cy="114528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4400" y="-350"/>
            <a:ext cx="5144400" cy="144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000" lIns="113000" spcFirstLastPara="1" rIns="113000" wrap="square" tIns="113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740" y="3452458"/>
            <a:ext cx="4551300" cy="41499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740" y="7847629"/>
            <a:ext cx="4551300" cy="3457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7910" y="2027157"/>
            <a:ext cx="4317300" cy="103452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724" y="11844129"/>
            <a:ext cx="6750000" cy="16947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724" y="3226527"/>
            <a:ext cx="9587100" cy="95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89675" y="1429325"/>
            <a:ext cx="3843000" cy="1664100"/>
          </a:xfrm>
          <a:prstGeom prst="wedgeRoundRectCallout">
            <a:avLst>
              <a:gd fmla="val -55991" name="adj1"/>
              <a:gd fmla="val -19235" name="adj2"/>
              <a:gd fmla="val 0" name="adj3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55" name="Google Shape;55;p13"/>
          <p:cNvSpPr/>
          <p:nvPr/>
        </p:nvSpPr>
        <p:spPr>
          <a:xfrm>
            <a:off x="5642869" y="1676882"/>
            <a:ext cx="4274100" cy="1662300"/>
          </a:xfrm>
          <a:prstGeom prst="wedgeRoundRectCallout">
            <a:avLst>
              <a:gd fmla="val -10573" name="adj1"/>
              <a:gd fmla="val 66401" name="adj2"/>
              <a:gd fmla="val 0" name="adj3"/>
            </a:avLst>
          </a:prstGeom>
          <a:noFill/>
          <a:ln cap="flat" cmpd="sng" w="28575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2153" y="-776408"/>
            <a:ext cx="722870" cy="72287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0" y="13256675"/>
            <a:ext cx="10288800" cy="11349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42175" y="7967738"/>
            <a:ext cx="9604500" cy="5078700"/>
          </a:xfrm>
          <a:prstGeom prst="roundRect">
            <a:avLst>
              <a:gd fmla="val 4842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876" y="12741575"/>
            <a:ext cx="2226028" cy="222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3019" y="13624315"/>
            <a:ext cx="2994381" cy="399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 rotWithShape="1">
          <a:blip r:embed="rId5">
            <a:alphaModFix/>
          </a:blip>
          <a:srcRect b="13812" l="13906" r="11125" t="63181"/>
          <a:stretch/>
        </p:blipFill>
        <p:spPr>
          <a:xfrm>
            <a:off x="2988000" y="13434525"/>
            <a:ext cx="3581463" cy="87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480750" y="3834713"/>
            <a:ext cx="9327300" cy="3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O </a:t>
            </a:r>
            <a:r>
              <a:rPr b="1" lang="pt-BR" sz="1700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Reconhecimento </a:t>
            </a: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é o primeiro </a:t>
            </a: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passo </a:t>
            </a: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para compreender o estado emocional presente (seja o nosso ou de outra pessoa). </a:t>
            </a: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Mas</a:t>
            </a: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Infelizmente, ele não é infalível.</a:t>
            </a:r>
            <a:endParaRPr sz="17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2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 Com que frequência será que você é mal interpretado? 👉🏽Você ao menos sabe disso? 👉🏽Será que você tem expressado suas emoções como imagina?</a:t>
            </a:r>
            <a:endParaRPr sz="17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2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Precisamos saber articular o que estamos sentindo, especialmente as sutilezas que distinguem uma emoção da outra. Caso contrário, nunca alcançaremos nosso objetivo final: </a:t>
            </a: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compreender, comunicar e regular nossas emoções de forma eficaz para que se tornem uma ajuda e não um obstáculo. </a:t>
            </a:r>
            <a:endParaRPr b="1" sz="17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2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Não só a expressão facial e corporal como o tom de voz também podem enviar uma mensagem sobre o estado emocional de alguém. </a:t>
            </a:r>
            <a:endParaRPr sz="17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222725" y="9767100"/>
            <a:ext cx="981300" cy="400200"/>
            <a:chOff x="222725" y="9386100"/>
            <a:chExt cx="981300" cy="400200"/>
          </a:xfrm>
        </p:grpSpPr>
        <p:sp>
          <p:nvSpPr>
            <p:cNvPr id="64" name="Google Shape;64;p13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222725" y="9386100"/>
              <a:ext cx="981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b="1">
                <a:solidFill>
                  <a:srgbClr val="002968"/>
                </a:solidFill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222725" y="10367175"/>
            <a:ext cx="981300" cy="400200"/>
            <a:chOff x="222725" y="9386100"/>
            <a:chExt cx="981300" cy="400200"/>
          </a:xfrm>
        </p:grpSpPr>
        <p:sp>
          <p:nvSpPr>
            <p:cNvPr id="67" name="Google Shape;67;p13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222725" y="9386100"/>
              <a:ext cx="981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b="1">
                <a:solidFill>
                  <a:srgbClr val="002968"/>
                </a:solidFill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222725" y="10966688"/>
            <a:ext cx="981300" cy="400200"/>
            <a:chOff x="222725" y="9386100"/>
            <a:chExt cx="981300" cy="400200"/>
          </a:xfrm>
        </p:grpSpPr>
        <p:sp>
          <p:nvSpPr>
            <p:cNvPr id="70" name="Google Shape;70;p13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222725" y="9386100"/>
              <a:ext cx="981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b="1">
                <a:solidFill>
                  <a:srgbClr val="002968"/>
                </a:solidFill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222725" y="11490013"/>
            <a:ext cx="981300" cy="400200"/>
            <a:chOff x="222725" y="9386100"/>
            <a:chExt cx="981300" cy="400200"/>
          </a:xfrm>
        </p:grpSpPr>
        <p:sp>
          <p:nvSpPr>
            <p:cNvPr id="73" name="Google Shape;73;p13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222725" y="9386100"/>
              <a:ext cx="981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b="1">
                <a:solidFill>
                  <a:srgbClr val="002968"/>
                </a:solidFill>
              </a:endParaRPr>
            </a:p>
          </p:txBody>
        </p:sp>
      </p:grpSp>
      <p:sp>
        <p:nvSpPr>
          <p:cNvPr id="75" name="Google Shape;75;p13"/>
          <p:cNvSpPr txBox="1"/>
          <p:nvPr/>
        </p:nvSpPr>
        <p:spPr>
          <a:xfrm>
            <a:off x="988600" y="10836588"/>
            <a:ext cx="86508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Como vocês descreveriam a minha expressão facial, corporal e verbal durante as nossas reuniões ou interações?</a:t>
            </a:r>
            <a:endParaRPr i="1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988600" y="10244950"/>
            <a:ext cx="86508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Qual é a impressão que vocês têm sobre a minha energia emocional durante as nossas interações?</a:t>
            </a:r>
            <a:endParaRPr i="1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988600" y="11383650"/>
            <a:ext cx="86508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Vocês notam algum padrão nas minhas expressões emocionais quando estou compartilhando questões mais positivas ou negativas?</a:t>
            </a:r>
            <a:endParaRPr i="1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88600" y="9669300"/>
            <a:ext cx="86508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Qual é a emoção que vocês acreditam que eu transmito mais frequentemente durante as nossas interações?</a:t>
            </a:r>
            <a:endParaRPr i="1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988600" y="12429925"/>
            <a:ext cx="865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De que forma as emoções que eu transmito impactam a atuação do time? </a:t>
            </a:r>
            <a:endParaRPr b="1" sz="13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975425" y="12186888"/>
            <a:ext cx="865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Aproveite para explorar também:</a:t>
            </a:r>
            <a:endParaRPr b="1" sz="1300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785270" y="1588052"/>
            <a:ext cx="3843000" cy="1664100"/>
          </a:xfrm>
          <a:prstGeom prst="wedgeRoundRectCallout">
            <a:avLst>
              <a:gd fmla="val -55991" name="adj1"/>
              <a:gd fmla="val -19235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8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Nossa, pela cara da minha chefe, ela está insatisfeita com a ideia que eu dei!</a:t>
            </a:r>
            <a:endParaRPr sz="18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559975" y="381025"/>
            <a:ext cx="9386700" cy="723000"/>
          </a:xfrm>
          <a:prstGeom prst="roundRect">
            <a:avLst>
              <a:gd fmla="val 50000" name="adj"/>
            </a:avLst>
          </a:prstGeom>
          <a:solidFill>
            <a:srgbClr val="023770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300" u="sng">
                <a:solidFill>
                  <a:srgbClr val="F7F7F8"/>
                </a:solidFill>
                <a:latin typeface="Montserrat"/>
                <a:ea typeface="Montserrat"/>
                <a:cs typeface="Montserrat"/>
                <a:sym typeface="Montserrat"/>
              </a:rPr>
              <a:t>QUAIS EMOÇÕES VOCÊ PASSA PRO SEU TIME? </a:t>
            </a:r>
            <a:endParaRPr sz="1200" u="sng">
              <a:solidFill>
                <a:srgbClr val="F7F7F8"/>
              </a:solidFill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-9163773" y="789692"/>
            <a:ext cx="5784600" cy="11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12153900" y="-345200"/>
            <a:ext cx="2857500" cy="11349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12153900" y="1722301"/>
            <a:ext cx="3770400" cy="1466400"/>
          </a:xfrm>
          <a:prstGeom prst="wedgeRoundRectCallout">
            <a:avLst>
              <a:gd fmla="val -10573" name="adj1"/>
              <a:gd fmla="val 66401" name="adj2"/>
              <a:gd fmla="val 0" name="adj3"/>
            </a:avLst>
          </a:prstGeom>
          <a:gradFill>
            <a:gsLst>
              <a:gs pos="0">
                <a:srgbClr val="023770"/>
              </a:gs>
              <a:gs pos="97000">
                <a:srgbClr val="011C38"/>
              </a:gs>
              <a:gs pos="100000">
                <a:schemeClr val="dk1"/>
              </a:gs>
              <a:gs pos="100000">
                <a:schemeClr val="lt1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t-BR" sz="13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 julgar pela expressão impassível do meu chefe esta manhã quando o cumprimentei, ele está claramente desapontado com o relatório que entreguei ontem.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5381925" y="1417508"/>
            <a:ext cx="4274100" cy="1662300"/>
          </a:xfrm>
          <a:prstGeom prst="wedgeRoundRectCallout">
            <a:avLst>
              <a:gd fmla="val -10573" name="adj1"/>
              <a:gd fmla="val 66401" name="adj2"/>
              <a:gd fmla="val 0" name="adj3"/>
            </a:avLst>
          </a:prstGeom>
          <a:solidFill>
            <a:srgbClr val="C8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8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</a:t>
            </a:r>
            <a:r>
              <a:rPr i="1" lang="pt-BR" sz="18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ado sua expressão impassível esta manhã,  m</a:t>
            </a:r>
            <a:r>
              <a:rPr i="1" lang="pt-BR" sz="18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eu chefe parece desapontado com o relatório que entreguei ontem.</a:t>
            </a:r>
            <a:endParaRPr i="1" sz="18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342175" y="4694149"/>
            <a:ext cx="9604500" cy="723000"/>
          </a:xfrm>
          <a:prstGeom prst="roundRect">
            <a:avLst>
              <a:gd fmla="val 50000" name="adj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300">
              <a:solidFill>
                <a:srgbClr val="273F8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559975" y="12337350"/>
            <a:ext cx="401100" cy="400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8FF00"/>
          </a:solidFill>
          <a:ln cap="flat" cmpd="sng" w="38100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589675" y="8108438"/>
            <a:ext cx="93273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700" u="sng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Atividade:</a:t>
            </a:r>
            <a:endParaRPr b="1" sz="1700" u="sng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 Escolha uma reunião, ou momento 1:1 com o seu time, para consultá-los e entender </a:t>
            </a:r>
            <a:r>
              <a:rPr b="1" lang="pt-BR" sz="17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QUAIS EMOÇÕES VOCÊ TEM PASSADO PARA A EQUIPE. </a:t>
            </a:r>
            <a:r>
              <a:rPr lang="pt-BR" sz="17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Faça a aplicação da atividade escolhendo uma das perguntas abaixo:</a:t>
            </a:r>
            <a:endParaRPr sz="17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2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>
            <a:off x="109050" y="5723449"/>
            <a:ext cx="10070700" cy="723000"/>
          </a:xfrm>
          <a:prstGeom prst="roundRect">
            <a:avLst>
              <a:gd fmla="val 50000" name="adj"/>
            </a:avLst>
          </a:prstGeom>
          <a:noFill/>
          <a:ln cap="flat" cmpd="sng" w="9525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273F8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2153" y="-776408"/>
            <a:ext cx="722870" cy="72287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/>
          <p:nvPr/>
        </p:nvSpPr>
        <p:spPr>
          <a:xfrm>
            <a:off x="0" y="13256675"/>
            <a:ext cx="10288800" cy="11349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876" y="12741575"/>
            <a:ext cx="2226028" cy="222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3019" y="13624315"/>
            <a:ext cx="2994381" cy="399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5">
            <a:alphaModFix/>
          </a:blip>
          <a:srcRect b="13812" l="13906" r="11125" t="63181"/>
          <a:stretch/>
        </p:blipFill>
        <p:spPr>
          <a:xfrm>
            <a:off x="2988000" y="13434525"/>
            <a:ext cx="3581463" cy="87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/>
          <p:nvPr/>
        </p:nvSpPr>
        <p:spPr>
          <a:xfrm>
            <a:off x="109050" y="499172"/>
            <a:ext cx="10070700" cy="1624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273F8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559974" y="705564"/>
            <a:ext cx="9168900" cy="12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137150" spcFirstLastPara="1" rIns="137150" wrap="square" tIns="6855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3500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QUAIS EMOÇÕES VOCÊ PASSA </a:t>
            </a:r>
            <a:endParaRPr b="1" sz="3500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3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PRO SEU TIME? </a:t>
            </a:r>
            <a:endParaRPr b="1" sz="4700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559975" y="4600750"/>
            <a:ext cx="9327300" cy="53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O </a:t>
            </a:r>
            <a:r>
              <a:rPr b="1" lang="pt-BR" sz="1600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Reconhecimento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é o primeiro passo fundamental para compreender o estado emocional presente (seja o nosso ou de outra pessoa).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Mas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Infelizmente, ele não é infalível.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 Com que frequência será que você é mal interpretado? 👉🏽Você ao menos sabe disso? 👉🏽Será que você tem expressado suas emoções como imagina?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Precisamos saber articular o que estamos sentindo, especialmente as sutilezas que distinguem uma emoção de outra. Caso contrário, nunca alcançaremos nosso objetivo final: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compreender, comunicar e regular nossas emoções de forma eficaz para que se tornem uma ajuda e não um obstáculo. </a:t>
            </a:r>
            <a:endParaRPr b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Não só a expressão facial e corporal como o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tom de voz também pode enviar uma mensagem sobre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o estado emocional de alguém. 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600" u="sng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Atividade:</a:t>
            </a:r>
            <a:endParaRPr b="1" sz="1600" u="sng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Escolha uma reunião, ou momento 1:1 com o seu time, para consultá-los e entender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QUAIS EMOÇÕES VOCÊ TEM PASSADO PARA A EQUIPE?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Faça a aplicação da atividade escolhendo no mínimo 1 das perguntas abai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xo: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42175" y="9696450"/>
            <a:ext cx="9604500" cy="3273600"/>
          </a:xfrm>
          <a:prstGeom prst="roundRect">
            <a:avLst>
              <a:gd fmla="val 4842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4" name="Google Shape;104;p14"/>
          <p:cNvGrpSpPr/>
          <p:nvPr/>
        </p:nvGrpSpPr>
        <p:grpSpPr>
          <a:xfrm>
            <a:off x="222725" y="9995700"/>
            <a:ext cx="981300" cy="384900"/>
            <a:chOff x="222725" y="9386100"/>
            <a:chExt cx="981300" cy="384900"/>
          </a:xfrm>
        </p:grpSpPr>
        <p:sp>
          <p:nvSpPr>
            <p:cNvPr id="105" name="Google Shape;105;p14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/>
            </a:p>
          </p:txBody>
        </p:sp>
        <p:sp>
          <p:nvSpPr>
            <p:cNvPr id="106" name="Google Shape;106;p14"/>
            <p:cNvSpPr txBox="1"/>
            <p:nvPr/>
          </p:nvSpPr>
          <p:spPr>
            <a:xfrm>
              <a:off x="222725" y="9386100"/>
              <a:ext cx="9813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300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b="1" sz="1300">
                <a:solidFill>
                  <a:srgbClr val="002968"/>
                </a:solidFill>
              </a:endParaRPr>
            </a:p>
          </p:txBody>
        </p:sp>
      </p:grpSp>
      <p:grpSp>
        <p:nvGrpSpPr>
          <p:cNvPr id="107" name="Google Shape;107;p14"/>
          <p:cNvGrpSpPr/>
          <p:nvPr/>
        </p:nvGrpSpPr>
        <p:grpSpPr>
          <a:xfrm>
            <a:off x="222725" y="10443375"/>
            <a:ext cx="981300" cy="384900"/>
            <a:chOff x="222725" y="9386100"/>
            <a:chExt cx="981300" cy="384900"/>
          </a:xfrm>
        </p:grpSpPr>
        <p:sp>
          <p:nvSpPr>
            <p:cNvPr id="108" name="Google Shape;108;p14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/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222725" y="9386100"/>
              <a:ext cx="9813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300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b="1" sz="1300">
                <a:solidFill>
                  <a:srgbClr val="002968"/>
                </a:solidFill>
              </a:endParaRPr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222725" y="10966688"/>
            <a:ext cx="981300" cy="384900"/>
            <a:chOff x="222725" y="9386100"/>
            <a:chExt cx="981300" cy="384900"/>
          </a:xfrm>
        </p:grpSpPr>
        <p:sp>
          <p:nvSpPr>
            <p:cNvPr id="111" name="Google Shape;111;p14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/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222725" y="9386100"/>
              <a:ext cx="9813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300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b="1" sz="1300">
                <a:solidFill>
                  <a:srgbClr val="002968"/>
                </a:solidFill>
              </a:endParaRPr>
            </a:p>
          </p:txBody>
        </p:sp>
      </p:grpSp>
      <p:grpSp>
        <p:nvGrpSpPr>
          <p:cNvPr id="113" name="Google Shape;113;p14"/>
          <p:cNvGrpSpPr/>
          <p:nvPr/>
        </p:nvGrpSpPr>
        <p:grpSpPr>
          <a:xfrm>
            <a:off x="222725" y="11490013"/>
            <a:ext cx="981300" cy="384900"/>
            <a:chOff x="222725" y="9386100"/>
            <a:chExt cx="981300" cy="384900"/>
          </a:xfrm>
        </p:grpSpPr>
        <p:sp>
          <p:nvSpPr>
            <p:cNvPr id="114" name="Google Shape;114;p14"/>
            <p:cNvSpPr/>
            <p:nvPr/>
          </p:nvSpPr>
          <p:spPr>
            <a:xfrm>
              <a:off x="550473" y="9408750"/>
              <a:ext cx="325800" cy="339600"/>
            </a:xfrm>
            <a:prstGeom prst="ellipse">
              <a:avLst/>
            </a:prstGeom>
            <a:solidFill>
              <a:srgbClr val="C8FF00"/>
            </a:solidFill>
            <a:ln cap="flat" cmpd="sng" w="38100">
              <a:solidFill>
                <a:srgbClr val="023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222725" y="9386100"/>
              <a:ext cx="9813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300">
                  <a:solidFill>
                    <a:srgbClr val="002968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b="1" sz="1300">
                <a:solidFill>
                  <a:srgbClr val="002968"/>
                </a:solidFill>
              </a:endParaRPr>
            </a:p>
          </p:txBody>
        </p:sp>
      </p:grpSp>
      <p:sp>
        <p:nvSpPr>
          <p:cNvPr id="116" name="Google Shape;116;p14"/>
          <p:cNvSpPr txBox="1"/>
          <p:nvPr/>
        </p:nvSpPr>
        <p:spPr>
          <a:xfrm>
            <a:off x="988600" y="10852113"/>
            <a:ext cx="86508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Como vocês descreveriam a minha expressão facial, corporal e verbal durante as nossas reuniões ou interações?</a:t>
            </a:r>
            <a:endParaRPr sz="12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988600" y="10473550"/>
            <a:ext cx="8650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Qual é a impressão que vocês têm sobre a minha energia emocional durante as nossas interações?</a:t>
            </a:r>
            <a:endParaRPr sz="12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988600" y="11459850"/>
            <a:ext cx="86508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Vocês notam algum padrão nas minhas expressões emocionais quando estou compartilhando questões mais positivas ou negativas?</a:t>
            </a:r>
            <a:endParaRPr sz="12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988600" y="9897900"/>
            <a:ext cx="86508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Qual é a e</a:t>
            </a:r>
            <a:r>
              <a:rPr lang="pt-BR" sz="13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moção que vocês acreditam que eu transmito mais frequentemente durante as nossas interações?</a:t>
            </a:r>
            <a:endParaRPr sz="12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0" name="Google Shape;120;p14"/>
          <p:cNvSpPr txBox="1"/>
          <p:nvPr/>
        </p:nvSpPr>
        <p:spPr>
          <a:xfrm>
            <a:off x="988600" y="12353725"/>
            <a:ext cx="8650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3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De que forma as emoções que eu transmito impactam a atuação do time? </a:t>
            </a:r>
            <a:endParaRPr b="1" sz="12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975425" y="12110688"/>
            <a:ext cx="8650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300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Aproiveite para explorar também:</a:t>
            </a:r>
            <a:endParaRPr b="1" sz="1200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1089725" y="2743400"/>
            <a:ext cx="2994300" cy="1296600"/>
          </a:xfrm>
          <a:prstGeom prst="wedgeRoundRectCallout">
            <a:avLst>
              <a:gd fmla="val -55991" name="adj1"/>
              <a:gd fmla="val -19235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Nossa, pela cara da minha chefe, ela está insatisfeita com a ideia que eu dei!</a:t>
            </a:r>
            <a:endParaRPr sz="1000"/>
          </a:p>
        </p:txBody>
      </p:sp>
      <p:sp>
        <p:nvSpPr>
          <p:cNvPr id="123" name="Google Shape;123;p14"/>
          <p:cNvSpPr/>
          <p:nvPr/>
        </p:nvSpPr>
        <p:spPr>
          <a:xfrm>
            <a:off x="4923275" y="2463512"/>
            <a:ext cx="3858000" cy="1410900"/>
          </a:xfrm>
          <a:prstGeom prst="wedgeRoundRectCallout">
            <a:avLst>
              <a:gd fmla="val 59341" name="adj1"/>
              <a:gd fmla="val 26518" name="adj2"/>
              <a:gd fmla="val 0" name="adj3"/>
            </a:avLst>
          </a:prstGeom>
          <a:solidFill>
            <a:srgbClr val="C8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3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A julgar pela expressão impassível do meu chefe esta manhã quando o cumprimentei, ele está claramente desapontado com o relatório que entreguei ontem.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