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10096500" cx="139065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Roboto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80">
          <p15:clr>
            <a:srgbClr val="747775"/>
          </p15:clr>
        </p15:guide>
        <p15:guide id="2" pos="43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2" name="nw2 new ways of working"/>
  <p:cmAuthor clrIdx="1" id="1" initials="" lastIdx="5" name="Mariana Sherman"/>
  <p:cmAuthor clrIdx="2" id="2" initials="" lastIdx="2" name="Cristina Leal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80" orient="horz"/>
        <p:guide pos="43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5-25T15:25:59.209">
    <p:pos x="363" y="3419"/>
    <p:text>A gente pode colocar a regra dos 90 segundos aqui né? kkk por mais que eu ache que 90 segundos é pouco.</p:text>
  </p:cm>
  <p:cm authorId="1" idx="1" dt="2023-05-25T14:55:41.844">
    <p:pos x="363" y="3419"/>
    <p:text>até pensei nisso mas pensei exatamente isso... acho que 90s é pouco, seria uma sugestão pra se precisar tomar a decisão agora</p:text>
  </p:cm>
  <p:cm authorId="2" idx="1" dt="2023-05-25T15:25:59.209">
    <p:pos x="363" y="3419"/>
    <p:text>eu gosto da ideia de usar "que tal usar a tecnica dos 90 segundos?"</p:text>
  </p:cm>
  <p:cm authorId="1" idx="2" dt="2023-05-25T17:12:53.674">
    <p:pos x="2495" y="3428"/>
    <p:text>Que tal tentar manter seu bom humor e sua autoconfiança até a tomada de decisão?</p:text>
  </p:cm>
  <p:cm authorId="1" idx="3" dt="2023-05-25T15:25:38.865">
    <p:pos x="363" y="3519"/>
    <p:text>acho que podemos pensar em algo mais substancial nessas do "não". Acho que tá muito simplista "só aguardar". Queremos despertar uma postura mais ativa pra pessoa racionalizar os sentimentos</p:text>
  </p:cm>
  <p:cm authorId="1" idx="4" dt="2023-05-25T15:04:35.782">
    <p:pos x="363" y="3519"/>
    <p:text>Será que a gente não sugere a pessoa usar o ruller, já que ela tá com tempo antes de tomar a decisão? Acho que daria pra usar em todos menos no "entusiasmado de bom humor"</p:text>
  </p:cm>
  <p:cm authorId="1" idx="5" dt="2023-05-25T15:05:35.221">
    <p:pos x="363" y="3519"/>
    <p:text>Tipo "vamos tomar consciência e racionalizar essa emoção? Pegue seu framework do método ruller e siga as etapas"</p:text>
  </p:cm>
  <p:cm authorId="0" idx="2" dt="2023-05-25T15:25:38.865">
    <p:pos x="363" y="3519"/>
    <p:text>Junto com as outras ações né?</p:text>
  </p:cm>
  <p:cm authorId="2" idx="2" dt="2023-05-25T15:10:48.296">
    <p:pos x="6000" y="0"/>
    <p:text>gente, se o nao direciona para a mesma informaçao, precisamos repetir 4 vezes?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67862" y="685800"/>
            <a:ext cx="4722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56d69cf8_1_53:notes"/>
          <p:cNvSpPr/>
          <p:nvPr>
            <p:ph idx="2" type="sldImg"/>
          </p:nvPr>
        </p:nvSpPr>
        <p:spPr>
          <a:xfrm>
            <a:off x="1067862" y="685800"/>
            <a:ext cx="4722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56d69cf8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:notes"/>
          <p:cNvSpPr/>
          <p:nvPr>
            <p:ph idx="2" type="sldImg"/>
          </p:nvPr>
        </p:nvSpPr>
        <p:spPr>
          <a:xfrm>
            <a:off x="1067862" y="685800"/>
            <a:ext cx="4722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e356d69cf8_0_82:notes"/>
          <p:cNvSpPr/>
          <p:nvPr>
            <p:ph idx="2" type="sldImg"/>
          </p:nvPr>
        </p:nvSpPr>
        <p:spPr>
          <a:xfrm>
            <a:off x="1067862" y="685800"/>
            <a:ext cx="4722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e356d69cf8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74056" y="1461573"/>
            <a:ext cx="12958200" cy="402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74044" y="5563282"/>
            <a:ext cx="12958200" cy="15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74044" y="2171282"/>
            <a:ext cx="12958200" cy="385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74044" y="6187701"/>
            <a:ext cx="12958200" cy="25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74044" y="4222039"/>
            <a:ext cx="12958200" cy="16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74044" y="873568"/>
            <a:ext cx="12958200" cy="11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74044" y="2262266"/>
            <a:ext cx="12958200" cy="67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74044" y="873568"/>
            <a:ext cx="12958200" cy="11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74044" y="2262266"/>
            <a:ext cx="6083100" cy="67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349275" y="2262266"/>
            <a:ext cx="6083100" cy="67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74044" y="873568"/>
            <a:ext cx="12958200" cy="11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74044" y="1090622"/>
            <a:ext cx="4270500" cy="148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74044" y="2727733"/>
            <a:ext cx="4270500" cy="62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745589" y="883628"/>
            <a:ext cx="9684300" cy="80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953250" y="-245"/>
            <a:ext cx="6953100" cy="10096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03781" y="2420677"/>
            <a:ext cx="6151800" cy="290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03781" y="5502332"/>
            <a:ext cx="6151800" cy="24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7512156" y="1421332"/>
            <a:ext cx="5835600" cy="725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74044" y="8304462"/>
            <a:ext cx="9123600" cy="118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4044" y="873568"/>
            <a:ext cx="12958200" cy="11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4044" y="2262266"/>
            <a:ext cx="12958200" cy="6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2885196" y="9153722"/>
            <a:ext cx="834300" cy="77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956225" y="6964886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94100" y="1281576"/>
            <a:ext cx="12918300" cy="3693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Como estou me sentindo agora?</a:t>
            </a:r>
            <a:endParaRPr sz="18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215750" y="950013"/>
            <a:ext cx="547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TOMADA DE DECISÃO</a:t>
            </a:r>
            <a:endParaRPr i="1"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832450" y="1814625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t-BR" sz="13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INSEGURO, ANSIOSO OU COM MEDO</a:t>
            </a:r>
            <a:endParaRPr b="1" sz="1300">
              <a:solidFill>
                <a:srgbClr val="00296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196675" y="1814625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t-BR" sz="13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APÁTICO, TRISTE, DESINTERESSADO OU DE MAU HUMOR.</a:t>
            </a:r>
            <a:endParaRPr b="1" sz="1300">
              <a:solidFill>
                <a:srgbClr val="00296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68225" y="1814625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t-BR" sz="13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ENTUSIASMADO, DE BOM HUMOR OU ALEGRE</a:t>
            </a:r>
            <a:endParaRPr b="1" sz="1300">
              <a:solidFill>
                <a:srgbClr val="00296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0560900" y="1814625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t-BR" sz="13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NERVOSO, INJUSTIÇADO OU COM RAIVA</a:t>
            </a:r>
            <a:endParaRPr b="1" sz="1300">
              <a:solidFill>
                <a:srgbClr val="00296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866771" y="2662214"/>
            <a:ext cx="27678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900"/>
          </a:p>
        </p:txBody>
      </p:sp>
      <p:cxnSp>
        <p:nvCxnSpPr>
          <p:cNvPr id="62" name="Google Shape;62;p13"/>
          <p:cNvCxnSpPr>
            <a:stCxn id="57" idx="2"/>
            <a:endCxn id="61" idx="0"/>
          </p:cNvCxnSpPr>
          <p:nvPr/>
        </p:nvCxnSpPr>
        <p:spPr>
          <a:xfrm flipH="1">
            <a:off x="5250700" y="2500125"/>
            <a:ext cx="7500" cy="16200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/>
          <p:nvPr/>
        </p:nvSpPr>
        <p:spPr>
          <a:xfrm>
            <a:off x="3952183" y="406234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Explore suas emoções antes, utilize o framework do método </a:t>
            </a:r>
            <a:r>
              <a:rPr b="1" lang="pt-BR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RULER</a:t>
            </a: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para isso!</a:t>
            </a:r>
            <a:endParaRPr sz="12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3946358" y="6622102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65" name="Google Shape;65;p13"/>
          <p:cNvCxnSpPr>
            <a:stCxn id="61" idx="2"/>
            <a:endCxn id="64" idx="3"/>
          </p:cNvCxnSpPr>
          <p:nvPr/>
        </p:nvCxnSpPr>
        <p:spPr>
          <a:xfrm flipH="1" rot="-5400000">
            <a:off x="4161821" y="4574864"/>
            <a:ext cx="3478800" cy="1301100"/>
          </a:xfrm>
          <a:prstGeom prst="bentConnector4">
            <a:avLst>
              <a:gd fmla="val 8258" name="adj1"/>
              <a:gd fmla="val 118309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" name="Google Shape;66;p13"/>
          <p:cNvCxnSpPr>
            <a:stCxn id="61" idx="2"/>
            <a:endCxn id="63" idx="1"/>
          </p:cNvCxnSpPr>
          <p:nvPr/>
        </p:nvCxnSpPr>
        <p:spPr>
          <a:xfrm rot="5400000">
            <a:off x="4141871" y="3296414"/>
            <a:ext cx="919200" cy="1298400"/>
          </a:xfrm>
          <a:prstGeom prst="bentConnector4">
            <a:avLst>
              <a:gd fmla="val 31350" name="adj1"/>
              <a:gd fmla="val 118347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" name="Google Shape;67;p13"/>
          <p:cNvSpPr txBox="1"/>
          <p:nvPr/>
        </p:nvSpPr>
        <p:spPr>
          <a:xfrm>
            <a:off x="3936475" y="7509444"/>
            <a:ext cx="2605500" cy="2601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Reflita sobre a </a:t>
            </a: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origem da ansiedade e medo.</a:t>
            </a:r>
            <a:endParaRPr sz="1200">
              <a:solidFill>
                <a:srgbClr val="002968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Liste os impactos e riscos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da decisão.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Avalie a probabilidade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dos impactos ocorrerem.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Considere </a:t>
            </a: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envolver um gestor, colega líder ou a equipe 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 obter apoio e aumentar sua sensação de segurança.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0" y="-116462"/>
            <a:ext cx="13906500" cy="10035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2151" y="-544375"/>
            <a:ext cx="1859343" cy="185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9698" y="133615"/>
            <a:ext cx="3414762" cy="4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 rotWithShape="1">
          <a:blip r:embed="rId5">
            <a:alphaModFix/>
          </a:blip>
          <a:srcRect b="13812" l="1719" r="0" t="63181"/>
          <a:stretch/>
        </p:blipFill>
        <p:spPr>
          <a:xfrm>
            <a:off x="10785934" y="-20222"/>
            <a:ext cx="3137243" cy="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/>
          <p:nvPr/>
        </p:nvSpPr>
        <p:spPr>
          <a:xfrm>
            <a:off x="577600" y="6965900"/>
            <a:ext cx="2605500" cy="3144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75588" y="2662214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900"/>
          </a:p>
        </p:txBody>
      </p:sp>
      <p:sp>
        <p:nvSpPr>
          <p:cNvPr id="74" name="Google Shape;74;p13"/>
          <p:cNvSpPr/>
          <p:nvPr/>
        </p:nvSpPr>
        <p:spPr>
          <a:xfrm>
            <a:off x="591225" y="406234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Que tal cultivar seu bom humor e sua autoconfiança até a tomada de decisão?</a:t>
            </a:r>
            <a:endParaRPr sz="12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577588" y="6622102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76" name="Google Shape;76;p13"/>
          <p:cNvCxnSpPr>
            <a:stCxn id="73" idx="2"/>
            <a:endCxn id="75" idx="3"/>
          </p:cNvCxnSpPr>
          <p:nvPr/>
        </p:nvCxnSpPr>
        <p:spPr>
          <a:xfrm flipH="1" rot="-5400000">
            <a:off x="802887" y="4584464"/>
            <a:ext cx="3478800" cy="1281900"/>
          </a:xfrm>
          <a:prstGeom prst="bentConnector4">
            <a:avLst>
              <a:gd fmla="val 8258" name="adj1"/>
              <a:gd fmla="val 118564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" name="Google Shape;77;p13"/>
          <p:cNvCxnSpPr>
            <a:stCxn id="73" idx="2"/>
            <a:endCxn id="74" idx="1"/>
          </p:cNvCxnSpPr>
          <p:nvPr/>
        </p:nvCxnSpPr>
        <p:spPr>
          <a:xfrm rot="5400000">
            <a:off x="786688" y="3290564"/>
            <a:ext cx="919200" cy="1310100"/>
          </a:xfrm>
          <a:prstGeom prst="bentConnector4">
            <a:avLst>
              <a:gd fmla="val 31350" name="adj1"/>
              <a:gd fmla="val 118177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" name="Google Shape;78;p13"/>
          <p:cNvSpPr txBox="1"/>
          <p:nvPr/>
        </p:nvSpPr>
        <p:spPr>
          <a:xfrm>
            <a:off x="667325" y="7487550"/>
            <a:ext cx="2434800" cy="16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Reflita para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não ser excessivamente otimista.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Avalie diferentes cenários com base em fatos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e experiências prévias antes de tomar sua decisão.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9" name="Google Shape;79;p13"/>
          <p:cNvCxnSpPr>
            <a:stCxn id="59" idx="2"/>
            <a:endCxn id="73" idx="0"/>
          </p:cNvCxnSpPr>
          <p:nvPr/>
        </p:nvCxnSpPr>
        <p:spPr>
          <a:xfrm>
            <a:off x="1893975" y="2500125"/>
            <a:ext cx="7500" cy="16200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/>
          <p:nvPr/>
        </p:nvSpPr>
        <p:spPr>
          <a:xfrm>
            <a:off x="7315113" y="6964864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7174242" y="2662214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900"/>
          </a:p>
        </p:txBody>
      </p:sp>
      <p:sp>
        <p:nvSpPr>
          <p:cNvPr id="82" name="Google Shape;82;p13"/>
          <p:cNvSpPr/>
          <p:nvPr/>
        </p:nvSpPr>
        <p:spPr>
          <a:xfrm>
            <a:off x="7313142" y="406234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Explore suas emoções antes, utilize o framework do método </a:t>
            </a:r>
            <a:r>
              <a:rPr b="1" lang="pt-BR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RULER</a:t>
            </a: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para isso!</a:t>
            </a:r>
            <a:endParaRPr sz="12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7315129" y="6622102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84" name="Google Shape;84;p13"/>
          <p:cNvCxnSpPr>
            <a:stCxn id="81" idx="2"/>
            <a:endCxn id="83" idx="3"/>
          </p:cNvCxnSpPr>
          <p:nvPr/>
        </p:nvCxnSpPr>
        <p:spPr>
          <a:xfrm flipH="1" rot="-5400000">
            <a:off x="7520892" y="4565114"/>
            <a:ext cx="3478800" cy="1320600"/>
          </a:xfrm>
          <a:prstGeom prst="bentConnector4">
            <a:avLst>
              <a:gd fmla="val 8629" name="adj1"/>
              <a:gd fmla="val 118034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3"/>
          <p:cNvCxnSpPr>
            <a:stCxn id="81" idx="2"/>
            <a:endCxn id="82" idx="1"/>
          </p:cNvCxnSpPr>
          <p:nvPr/>
        </p:nvCxnSpPr>
        <p:spPr>
          <a:xfrm rot="5400000">
            <a:off x="7497042" y="3302264"/>
            <a:ext cx="919200" cy="1286700"/>
          </a:xfrm>
          <a:prstGeom prst="bentConnector4">
            <a:avLst>
              <a:gd fmla="val 31350" name="adj1"/>
              <a:gd fmla="val 118518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6" name="Google Shape;86;p13"/>
          <p:cNvSpPr txBox="1"/>
          <p:nvPr/>
        </p:nvSpPr>
        <p:spPr>
          <a:xfrm>
            <a:off x="9173772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7565961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7376325" y="7474496"/>
            <a:ext cx="2483100" cy="2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36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Busque refletir sobre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como essa decisão pode te impactar positivamente.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360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Considere como a decisão está alinhada com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algo que é importante para você.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3600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Tente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despertar interesse e engajamento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na avaliação da situação.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0683900" y="6982564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10565388" y="2662214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900"/>
          </a:p>
        </p:txBody>
      </p:sp>
      <p:sp>
        <p:nvSpPr>
          <p:cNvPr id="91" name="Google Shape;91;p13"/>
          <p:cNvSpPr/>
          <p:nvPr/>
        </p:nvSpPr>
        <p:spPr>
          <a:xfrm>
            <a:off x="10674100" y="406234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Explore suas emoções antes, utilize o framework do método</a:t>
            </a:r>
            <a:r>
              <a:rPr b="1" lang="pt-BR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RULER</a:t>
            </a: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para isso!</a:t>
            </a:r>
            <a:endParaRPr sz="12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0683900" y="6622102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93" name="Google Shape;93;p13"/>
          <p:cNvCxnSpPr>
            <a:stCxn id="90" idx="2"/>
            <a:endCxn id="92" idx="3"/>
          </p:cNvCxnSpPr>
          <p:nvPr/>
        </p:nvCxnSpPr>
        <p:spPr>
          <a:xfrm flipH="1" rot="-5400000">
            <a:off x="10900938" y="4576214"/>
            <a:ext cx="3478800" cy="1298400"/>
          </a:xfrm>
          <a:prstGeom prst="bentConnector4">
            <a:avLst>
              <a:gd fmla="val 8258" name="adj1"/>
              <a:gd fmla="val 118329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3"/>
          <p:cNvCxnSpPr>
            <a:stCxn id="90" idx="2"/>
            <a:endCxn id="91" idx="1"/>
          </p:cNvCxnSpPr>
          <p:nvPr/>
        </p:nvCxnSpPr>
        <p:spPr>
          <a:xfrm rot="5400000">
            <a:off x="10873038" y="3287114"/>
            <a:ext cx="919200" cy="1317000"/>
          </a:xfrm>
          <a:prstGeom prst="bentConnector4">
            <a:avLst>
              <a:gd fmla="val 31350" name="adj1"/>
              <a:gd fmla="val 118084" name="adj2"/>
            </a:avLst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5" name="Google Shape;95;p13"/>
          <p:cNvSpPr txBox="1"/>
          <p:nvPr/>
        </p:nvSpPr>
        <p:spPr>
          <a:xfrm>
            <a:off x="12510835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0759450" y="7581008"/>
            <a:ext cx="2434800" cy="2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Evite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decisões impulsivas e arriscadas.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Utilize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técnicas para controlar a raiva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como respiração consciente ou mudança de foco temporária.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Enumere os riscos 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 explore diferentes caminhos de decisão com cautela.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903024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8" name="Google Shape;98;p13"/>
          <p:cNvCxnSpPr>
            <a:stCxn id="58" idx="2"/>
            <a:endCxn id="81" idx="0"/>
          </p:cNvCxnSpPr>
          <p:nvPr/>
        </p:nvCxnSpPr>
        <p:spPr>
          <a:xfrm flipH="1">
            <a:off x="8599925" y="2500125"/>
            <a:ext cx="22500" cy="16200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>
            <a:stCxn id="60" idx="2"/>
            <a:endCxn id="90" idx="0"/>
          </p:cNvCxnSpPr>
          <p:nvPr/>
        </p:nvCxnSpPr>
        <p:spPr>
          <a:xfrm>
            <a:off x="11986650" y="2500125"/>
            <a:ext cx="4500" cy="1620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13"/>
          <p:cNvSpPr/>
          <p:nvPr/>
        </p:nvSpPr>
        <p:spPr>
          <a:xfrm>
            <a:off x="7396975" y="4992750"/>
            <a:ext cx="2605500" cy="14343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 tristeza pode levar à apatia durante o processo de tomada de decisão, fazendo com que qualquer opção pareça viável.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10703650" y="5019101"/>
            <a:ext cx="2605500" cy="14343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Sob os efeitos da raiva, um gestor pode acabar assumindo riscos exagerados, agindo pelo calor do momento e expondo a sua equipe ao erro.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597350" y="5007860"/>
            <a:ext cx="2605500" cy="14343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Líderes bem-humorados tendem a ser mais otimistas, confiantes e a ficarem confortáveis com as suas ponderações.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913825" y="5011825"/>
            <a:ext cx="2605500" cy="14343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Decisões tomadas com medo refletem mais as expectativas dos outros do que sua opinião genuína, limitando a disposição para assumir riscos e prejudicando a inovação. 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5789147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181336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262397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800674" y="34195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8383638" y="4840438"/>
            <a:ext cx="455700" cy="4557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73487" y="4954162"/>
            <a:ext cx="276000" cy="2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/>
          <p:nvPr/>
        </p:nvSpPr>
        <p:spPr>
          <a:xfrm>
            <a:off x="11748988" y="4812688"/>
            <a:ext cx="455700" cy="4557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838837" y="4926412"/>
            <a:ext cx="276000" cy="2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/>
          <p:nvPr/>
        </p:nvSpPr>
        <p:spPr>
          <a:xfrm>
            <a:off x="1673488" y="4847700"/>
            <a:ext cx="455700" cy="4557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63337" y="4961425"/>
            <a:ext cx="276000" cy="2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3"/>
          <p:cNvSpPr/>
          <p:nvPr/>
        </p:nvSpPr>
        <p:spPr>
          <a:xfrm>
            <a:off x="4983625" y="4847700"/>
            <a:ext cx="455700" cy="4557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3475" y="4961425"/>
            <a:ext cx="276000" cy="2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/>
          <p:nvPr/>
        </p:nvSpPr>
        <p:spPr>
          <a:xfrm>
            <a:off x="577825" y="6760150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4"/>
          <p:cNvSpPr/>
          <p:nvPr/>
        </p:nvSpPr>
        <p:spPr>
          <a:xfrm>
            <a:off x="494099" y="1433981"/>
            <a:ext cx="12918300" cy="573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Como estou me sentindo agora?</a:t>
            </a:r>
            <a:endParaRPr sz="20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4215750" y="1026213"/>
            <a:ext cx="547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TOMADA DE DECISÃO</a:t>
            </a:r>
            <a:endParaRPr i="1"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494100" y="2213882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INSEGURO, ANSIOSO OU COM MEDO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7205300" y="2213882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APÁTICO, TRISTE, DESINTERESSADO OU DE MAU HUMOR.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3849700" y="2213882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ENTUSIASMADO, DE BOM HUMOR OU ALEGRE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10560900" y="2213882"/>
            <a:ext cx="2851500" cy="6855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NERVOSO, INJUSTIÇADO OU COM RAIVA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526375" y="3402407"/>
            <a:ext cx="27678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cxnSp>
        <p:nvCxnSpPr>
          <p:cNvPr id="128" name="Google Shape;128;p14"/>
          <p:cNvCxnSpPr>
            <a:stCxn id="123" idx="2"/>
            <a:endCxn id="127" idx="0"/>
          </p:cNvCxnSpPr>
          <p:nvPr/>
        </p:nvCxnSpPr>
        <p:spPr>
          <a:xfrm flipH="1">
            <a:off x="1910250" y="2899382"/>
            <a:ext cx="9600" cy="5031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Google Shape;129;p14"/>
          <p:cNvSpPr/>
          <p:nvPr/>
        </p:nvSpPr>
        <p:spPr>
          <a:xfrm>
            <a:off x="577825" y="5428194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">
                <a:solidFill>
                  <a:srgbClr val="44474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Explore sua emoção para tomar a decisão depois. Pegue seu framework do método ruller e siga as etapas</a:t>
            </a:r>
            <a:endParaRPr sz="1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0" name="Google Shape;130;p14"/>
          <p:cNvSpPr/>
          <p:nvPr/>
        </p:nvSpPr>
        <p:spPr>
          <a:xfrm>
            <a:off x="577825" y="6417388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131" name="Google Shape;131;p14"/>
          <p:cNvCxnSpPr>
            <a:stCxn id="127" idx="2"/>
            <a:endCxn id="130" idx="3"/>
          </p:cNvCxnSpPr>
          <p:nvPr/>
        </p:nvCxnSpPr>
        <p:spPr>
          <a:xfrm flipH="1" rot="-5400000">
            <a:off x="1279975" y="4856507"/>
            <a:ext cx="2533800" cy="1273200"/>
          </a:xfrm>
          <a:prstGeom prst="bentConnector4">
            <a:avLst>
              <a:gd fmla="val 23948" name="adj1"/>
              <a:gd fmla="val 118691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14"/>
          <p:cNvCxnSpPr>
            <a:stCxn id="127" idx="2"/>
            <a:endCxn id="129" idx="1"/>
          </p:cNvCxnSpPr>
          <p:nvPr/>
        </p:nvCxnSpPr>
        <p:spPr>
          <a:xfrm rot="5400000">
            <a:off x="471775" y="4332407"/>
            <a:ext cx="1544700" cy="1332300"/>
          </a:xfrm>
          <a:prstGeom prst="bentConnector4">
            <a:avLst>
              <a:gd fmla="val 38908" name="adj1"/>
              <a:gd fmla="val 117884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3" name="Google Shape;133;p14"/>
          <p:cNvSpPr txBox="1"/>
          <p:nvPr/>
        </p:nvSpPr>
        <p:spPr>
          <a:xfrm>
            <a:off x="2404760" y="4339706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796949" y="4339706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577825" y="7161708"/>
            <a:ext cx="2605500" cy="2601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Reflita sobre a </a:t>
            </a: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origem da ansiedade e medo.</a:t>
            </a:r>
            <a:endParaRPr sz="1200">
              <a:solidFill>
                <a:srgbClr val="002968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Liste os impactos e riscos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da decisão.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Avalie a probabilidade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dos impactos ocorrerem.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Considere </a:t>
            </a: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envolver um gestor, colega líder ou a equipe 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 obter apoio e aumentar sua sensação de segurança.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0" y="-116462"/>
            <a:ext cx="13906500" cy="10035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6026" y="-641300"/>
            <a:ext cx="1859343" cy="185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698" y="133615"/>
            <a:ext cx="3414762" cy="4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 rotWithShape="1">
          <a:blip r:embed="rId6">
            <a:alphaModFix/>
          </a:blip>
          <a:srcRect b="13812" l="1719" r="0" t="63181"/>
          <a:stretch/>
        </p:blipFill>
        <p:spPr>
          <a:xfrm>
            <a:off x="10785934" y="-20222"/>
            <a:ext cx="3137243" cy="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4"/>
          <p:cNvSpPr/>
          <p:nvPr/>
        </p:nvSpPr>
        <p:spPr>
          <a:xfrm>
            <a:off x="3961600" y="6774242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3838600" y="3418666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sp>
        <p:nvSpPr>
          <p:cNvPr id="142" name="Google Shape;142;p14"/>
          <p:cNvSpPr/>
          <p:nvPr/>
        </p:nvSpPr>
        <p:spPr>
          <a:xfrm>
            <a:off x="3961600" y="5442286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Aguarde até que suas emoções se acalmem</a:t>
            </a:r>
            <a:endParaRPr sz="1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3" name="Google Shape;143;p14"/>
          <p:cNvSpPr/>
          <p:nvPr/>
        </p:nvSpPr>
        <p:spPr>
          <a:xfrm>
            <a:off x="3962338" y="641740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144" name="Google Shape;144;p14"/>
          <p:cNvCxnSpPr>
            <a:stCxn id="141" idx="2"/>
            <a:endCxn id="143" idx="3"/>
          </p:cNvCxnSpPr>
          <p:nvPr/>
        </p:nvCxnSpPr>
        <p:spPr>
          <a:xfrm flipH="1" rot="-5400000">
            <a:off x="4657300" y="4849516"/>
            <a:ext cx="2517600" cy="1303500"/>
          </a:xfrm>
          <a:prstGeom prst="bentConnector4">
            <a:avLst>
              <a:gd fmla="val 43195" name="adj1"/>
              <a:gd fmla="val 118267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5" name="Google Shape;145;p14"/>
          <p:cNvCxnSpPr>
            <a:stCxn id="141" idx="2"/>
            <a:endCxn id="142" idx="1"/>
          </p:cNvCxnSpPr>
          <p:nvPr/>
        </p:nvCxnSpPr>
        <p:spPr>
          <a:xfrm rot="5400000">
            <a:off x="3841750" y="4362466"/>
            <a:ext cx="1542600" cy="1302600"/>
          </a:xfrm>
          <a:prstGeom prst="bentConnector4">
            <a:avLst>
              <a:gd fmla="val 38888" name="adj1"/>
              <a:gd fmla="val 118292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6" name="Google Shape;146;p14"/>
          <p:cNvSpPr txBox="1"/>
          <p:nvPr/>
        </p:nvSpPr>
        <p:spPr>
          <a:xfrm>
            <a:off x="5788535" y="4353798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4"/>
          <p:cNvSpPr txBox="1"/>
          <p:nvPr/>
        </p:nvSpPr>
        <p:spPr>
          <a:xfrm>
            <a:off x="4180724" y="4353798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4"/>
          <p:cNvSpPr txBox="1"/>
          <p:nvPr/>
        </p:nvSpPr>
        <p:spPr>
          <a:xfrm>
            <a:off x="4022800" y="7221167"/>
            <a:ext cx="2483100" cy="14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Reflita para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não ser excessivamente otimista.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Avalie diferentes cenários com base em fatos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e experiências prévias antes de tomar sua decisão.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49" name="Google Shape;149;p14"/>
          <p:cNvCxnSpPr>
            <a:stCxn id="125" idx="2"/>
            <a:endCxn id="141" idx="0"/>
          </p:cNvCxnSpPr>
          <p:nvPr/>
        </p:nvCxnSpPr>
        <p:spPr>
          <a:xfrm flipH="1">
            <a:off x="5264350" y="2899382"/>
            <a:ext cx="11100" cy="5193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" name="Google Shape;150;p14"/>
          <p:cNvSpPr/>
          <p:nvPr/>
        </p:nvSpPr>
        <p:spPr>
          <a:xfrm>
            <a:off x="7346838" y="6773152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4"/>
          <p:cNvSpPr/>
          <p:nvPr/>
        </p:nvSpPr>
        <p:spPr>
          <a:xfrm>
            <a:off x="7223838" y="3417575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sp>
        <p:nvSpPr>
          <p:cNvPr id="152" name="Google Shape;152;p14"/>
          <p:cNvSpPr/>
          <p:nvPr/>
        </p:nvSpPr>
        <p:spPr>
          <a:xfrm>
            <a:off x="7346838" y="544119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Aguarde até que suas emoções se acalmem</a:t>
            </a:r>
            <a:endParaRPr sz="1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7346838" y="6430390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154" name="Google Shape;154;p14"/>
          <p:cNvCxnSpPr>
            <a:stCxn id="151" idx="2"/>
            <a:endCxn id="153" idx="3"/>
          </p:cNvCxnSpPr>
          <p:nvPr/>
        </p:nvCxnSpPr>
        <p:spPr>
          <a:xfrm flipH="1" rot="-5400000">
            <a:off x="8035188" y="4855775"/>
            <a:ext cx="2531700" cy="1302900"/>
          </a:xfrm>
          <a:prstGeom prst="bentConnector4">
            <a:avLst>
              <a:gd fmla="val 23916" name="adj1"/>
              <a:gd fmla="val 118265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p14"/>
          <p:cNvCxnSpPr>
            <a:stCxn id="151" idx="2"/>
            <a:endCxn id="152" idx="1"/>
          </p:cNvCxnSpPr>
          <p:nvPr/>
        </p:nvCxnSpPr>
        <p:spPr>
          <a:xfrm rot="5400000">
            <a:off x="7226988" y="4361375"/>
            <a:ext cx="1542600" cy="1302600"/>
          </a:xfrm>
          <a:prstGeom prst="bentConnector4">
            <a:avLst>
              <a:gd fmla="val 38888" name="adj1"/>
              <a:gd fmla="val 118292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6" name="Google Shape;156;p14"/>
          <p:cNvSpPr txBox="1"/>
          <p:nvPr/>
        </p:nvSpPr>
        <p:spPr>
          <a:xfrm>
            <a:off x="9173772" y="4352708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4"/>
          <p:cNvSpPr txBox="1"/>
          <p:nvPr/>
        </p:nvSpPr>
        <p:spPr>
          <a:xfrm>
            <a:off x="7565961" y="4352708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14"/>
          <p:cNvSpPr txBox="1"/>
          <p:nvPr/>
        </p:nvSpPr>
        <p:spPr>
          <a:xfrm>
            <a:off x="7383950" y="7126209"/>
            <a:ext cx="2483100" cy="2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36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Busque refletir sobre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como essa decisão pode te impactar positivamente.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360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Considere como a decisão está alinhada com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algo que é importante para você.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3600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Tente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despertar interesse e engajamento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na avaliação da situação.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9" name="Google Shape;159;p14"/>
          <p:cNvSpPr/>
          <p:nvPr/>
        </p:nvSpPr>
        <p:spPr>
          <a:xfrm>
            <a:off x="10683900" y="6773152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"/>
          <p:cNvSpPr/>
          <p:nvPr/>
        </p:nvSpPr>
        <p:spPr>
          <a:xfrm>
            <a:off x="10560900" y="3417575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sp>
        <p:nvSpPr>
          <p:cNvPr id="161" name="Google Shape;161;p14"/>
          <p:cNvSpPr/>
          <p:nvPr/>
        </p:nvSpPr>
        <p:spPr>
          <a:xfrm>
            <a:off x="10683900" y="544119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Aguarde até que suas emoções se acalmem</a:t>
            </a:r>
            <a:endParaRPr sz="1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62" name="Google Shape;162;p14"/>
          <p:cNvSpPr/>
          <p:nvPr/>
        </p:nvSpPr>
        <p:spPr>
          <a:xfrm>
            <a:off x="10683900" y="6430390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163" name="Google Shape;163;p14"/>
          <p:cNvCxnSpPr>
            <a:stCxn id="160" idx="2"/>
            <a:endCxn id="162" idx="3"/>
          </p:cNvCxnSpPr>
          <p:nvPr/>
        </p:nvCxnSpPr>
        <p:spPr>
          <a:xfrm flipH="1" rot="-5400000">
            <a:off x="11372250" y="4855775"/>
            <a:ext cx="2531700" cy="1302900"/>
          </a:xfrm>
          <a:prstGeom prst="bentConnector4">
            <a:avLst>
              <a:gd fmla="val 23367" name="adj1"/>
              <a:gd fmla="val 118265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4" name="Google Shape;164;p14"/>
          <p:cNvCxnSpPr>
            <a:stCxn id="160" idx="2"/>
            <a:endCxn id="161" idx="1"/>
          </p:cNvCxnSpPr>
          <p:nvPr/>
        </p:nvCxnSpPr>
        <p:spPr>
          <a:xfrm rot="5400000">
            <a:off x="10564050" y="4361375"/>
            <a:ext cx="1542600" cy="1302600"/>
          </a:xfrm>
          <a:prstGeom prst="bentConnector4">
            <a:avLst>
              <a:gd fmla="val 38888" name="adj1"/>
              <a:gd fmla="val 118292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5" name="Google Shape;165;p14"/>
          <p:cNvSpPr txBox="1"/>
          <p:nvPr/>
        </p:nvSpPr>
        <p:spPr>
          <a:xfrm>
            <a:off x="12510835" y="4352708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4"/>
          <p:cNvSpPr txBox="1"/>
          <p:nvPr/>
        </p:nvSpPr>
        <p:spPr>
          <a:xfrm>
            <a:off x="10793300" y="7232595"/>
            <a:ext cx="2434800" cy="2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 Medium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Evite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decisões impulsivas e arriscadas.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 Medium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Utilize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técnicas para controlar a raiva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como respiração consciente ou mudança de foco temporária.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 Medium"/>
              <a:buAutoNum type="arabicPeriod"/>
            </a:pP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Enumere os riscos 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 explore diferentes caminhos de decisão com cautela.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7" name="Google Shape;167;p14"/>
          <p:cNvSpPr txBox="1"/>
          <p:nvPr/>
        </p:nvSpPr>
        <p:spPr>
          <a:xfrm>
            <a:off x="10903024" y="4352708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68" name="Google Shape;168;p14"/>
          <p:cNvCxnSpPr>
            <a:stCxn id="124" idx="2"/>
            <a:endCxn id="151" idx="0"/>
          </p:cNvCxnSpPr>
          <p:nvPr/>
        </p:nvCxnSpPr>
        <p:spPr>
          <a:xfrm>
            <a:off x="8631050" y="2899382"/>
            <a:ext cx="18600" cy="5181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14"/>
          <p:cNvCxnSpPr>
            <a:stCxn id="126" idx="2"/>
            <a:endCxn id="160" idx="0"/>
          </p:cNvCxnSpPr>
          <p:nvPr/>
        </p:nvCxnSpPr>
        <p:spPr>
          <a:xfrm>
            <a:off x="11986650" y="2899382"/>
            <a:ext cx="0" cy="5181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/>
          <p:nvPr/>
        </p:nvSpPr>
        <p:spPr>
          <a:xfrm>
            <a:off x="3852188" y="7020661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5"/>
          <p:cNvSpPr/>
          <p:nvPr/>
        </p:nvSpPr>
        <p:spPr>
          <a:xfrm>
            <a:off x="494100" y="1281578"/>
            <a:ext cx="12918300" cy="4419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Como estou me sentindo agora?</a:t>
            </a:r>
            <a:endParaRPr sz="20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76" name="Google Shape;176;p15"/>
          <p:cNvSpPr txBox="1"/>
          <p:nvPr/>
        </p:nvSpPr>
        <p:spPr>
          <a:xfrm>
            <a:off x="4215750" y="950013"/>
            <a:ext cx="547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TOMADA DE DECISÃO</a:t>
            </a:r>
            <a:endParaRPr i="1"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7" name="Google Shape;177;p15"/>
          <p:cNvSpPr/>
          <p:nvPr/>
        </p:nvSpPr>
        <p:spPr>
          <a:xfrm>
            <a:off x="3832450" y="1893200"/>
            <a:ext cx="2851500" cy="606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INSEGURO, ANSIOSO OU COM MEDO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78" name="Google Shape;178;p15"/>
          <p:cNvSpPr/>
          <p:nvPr/>
        </p:nvSpPr>
        <p:spPr>
          <a:xfrm>
            <a:off x="7196675" y="1893200"/>
            <a:ext cx="2851500" cy="606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APÁTICO, TRISTE, DESINTERESSADO OU DE MAU HUMOR.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79" name="Google Shape;179;p15"/>
          <p:cNvSpPr/>
          <p:nvPr/>
        </p:nvSpPr>
        <p:spPr>
          <a:xfrm>
            <a:off x="468225" y="1893200"/>
            <a:ext cx="2851500" cy="606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ENTUSIASMADO, DE BOM HUMOR OU ALEGRE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80" name="Google Shape;180;p15"/>
          <p:cNvSpPr/>
          <p:nvPr/>
        </p:nvSpPr>
        <p:spPr>
          <a:xfrm>
            <a:off x="10560900" y="1893200"/>
            <a:ext cx="2851500" cy="606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NERVOSO, INJUSTIÇADO OU COM RAIVA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81" name="Google Shape;181;p15"/>
          <p:cNvSpPr/>
          <p:nvPr/>
        </p:nvSpPr>
        <p:spPr>
          <a:xfrm>
            <a:off x="3866771" y="2771364"/>
            <a:ext cx="27678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cxnSp>
        <p:nvCxnSpPr>
          <p:cNvPr id="182" name="Google Shape;182;p15"/>
          <p:cNvCxnSpPr>
            <a:stCxn id="177" idx="2"/>
            <a:endCxn id="181" idx="0"/>
          </p:cNvCxnSpPr>
          <p:nvPr/>
        </p:nvCxnSpPr>
        <p:spPr>
          <a:xfrm flipH="1">
            <a:off x="5250700" y="2500100"/>
            <a:ext cx="7500" cy="2712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3" name="Google Shape;183;p15"/>
          <p:cNvSpPr/>
          <p:nvPr/>
        </p:nvSpPr>
        <p:spPr>
          <a:xfrm>
            <a:off x="3913825" y="6699499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84" name="Google Shape;184;p15"/>
          <p:cNvSpPr txBox="1"/>
          <p:nvPr/>
        </p:nvSpPr>
        <p:spPr>
          <a:xfrm>
            <a:off x="3832438" y="7489019"/>
            <a:ext cx="2605500" cy="2601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Reflita sobre a </a:t>
            </a: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origem da ansiedade e medo.</a:t>
            </a:r>
            <a:endParaRPr sz="1200">
              <a:solidFill>
                <a:srgbClr val="002968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Liste os impactos e riscos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da decisão.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Avalie a probabilidade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dos impactos ocorrerem.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2968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Considere </a:t>
            </a:r>
            <a:r>
              <a:rPr lang="pt-BR" sz="1200">
                <a:solidFill>
                  <a:srgbClr val="002968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envolver um gestor, colega líder ou a equipe </a:t>
            </a:r>
            <a:r>
              <a:rPr lang="pt-BR" sz="1200">
                <a:solidFill>
                  <a:srgbClr val="002968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 obter apoio e aumentar sua sensação de segurança.</a:t>
            </a:r>
            <a:endParaRPr sz="1200">
              <a:solidFill>
                <a:srgbClr val="002968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5" name="Google Shape;185;p15"/>
          <p:cNvSpPr/>
          <p:nvPr/>
        </p:nvSpPr>
        <p:spPr>
          <a:xfrm>
            <a:off x="0" y="-116462"/>
            <a:ext cx="13906500" cy="10035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2151" y="-544375"/>
            <a:ext cx="1859343" cy="1859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9698" y="133615"/>
            <a:ext cx="3414762" cy="4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5"/>
          <p:cNvPicPr preferRelativeResize="0"/>
          <p:nvPr/>
        </p:nvPicPr>
        <p:blipFill rotWithShape="1">
          <a:blip r:embed="rId5">
            <a:alphaModFix/>
          </a:blip>
          <a:srcRect b="13812" l="1719" r="0" t="63181"/>
          <a:stretch/>
        </p:blipFill>
        <p:spPr>
          <a:xfrm>
            <a:off x="10785934" y="-20222"/>
            <a:ext cx="3137243" cy="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5"/>
          <p:cNvSpPr/>
          <p:nvPr/>
        </p:nvSpPr>
        <p:spPr>
          <a:xfrm>
            <a:off x="577600" y="7042100"/>
            <a:ext cx="2605500" cy="305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5"/>
          <p:cNvSpPr/>
          <p:nvPr/>
        </p:nvSpPr>
        <p:spPr>
          <a:xfrm>
            <a:off x="475613" y="2785958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sp>
        <p:nvSpPr>
          <p:cNvPr id="191" name="Google Shape;191;p15"/>
          <p:cNvSpPr/>
          <p:nvPr/>
        </p:nvSpPr>
        <p:spPr>
          <a:xfrm>
            <a:off x="591225" y="4443345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Que tal cultivar seu bom humor e sua autoconfiança até a tomada de decisão?</a:t>
            </a:r>
            <a:endParaRPr sz="12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2" name="Google Shape;192;p15"/>
          <p:cNvSpPr/>
          <p:nvPr/>
        </p:nvSpPr>
        <p:spPr>
          <a:xfrm>
            <a:off x="577588" y="6699338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193" name="Google Shape;193;p15"/>
          <p:cNvCxnSpPr>
            <a:stCxn id="190" idx="2"/>
            <a:endCxn id="192" idx="3"/>
          </p:cNvCxnSpPr>
          <p:nvPr/>
        </p:nvCxnSpPr>
        <p:spPr>
          <a:xfrm flipH="1" rot="-5400000">
            <a:off x="826012" y="4685108"/>
            <a:ext cx="3432300" cy="1281600"/>
          </a:xfrm>
          <a:prstGeom prst="bentConnector4">
            <a:avLst>
              <a:gd fmla="val 12644" name="adj1"/>
              <a:gd fmla="val 118590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4" name="Google Shape;194;p15"/>
          <p:cNvCxnSpPr>
            <a:stCxn id="190" idx="2"/>
            <a:endCxn id="191" idx="1"/>
          </p:cNvCxnSpPr>
          <p:nvPr/>
        </p:nvCxnSpPr>
        <p:spPr>
          <a:xfrm rot="5400000">
            <a:off x="658163" y="3542858"/>
            <a:ext cx="1176300" cy="1310100"/>
          </a:xfrm>
          <a:prstGeom prst="bentConnector4">
            <a:avLst>
              <a:gd fmla="val 35433" name="adj1"/>
              <a:gd fmla="val 118179" name="adj2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5" name="Google Shape;195;p15"/>
          <p:cNvSpPr txBox="1"/>
          <p:nvPr/>
        </p:nvSpPr>
        <p:spPr>
          <a:xfrm>
            <a:off x="638788" y="7489026"/>
            <a:ext cx="2483100" cy="14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Reflita para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não ser excessivamente otimista.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Avalie diferentes cenários com base em fatos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e experiências prévias antes de tomar sua decisão.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96" name="Google Shape;196;p15"/>
          <p:cNvCxnSpPr>
            <a:stCxn id="179" idx="2"/>
            <a:endCxn id="190" idx="0"/>
          </p:cNvCxnSpPr>
          <p:nvPr/>
        </p:nvCxnSpPr>
        <p:spPr>
          <a:xfrm>
            <a:off x="1893975" y="2500100"/>
            <a:ext cx="7500" cy="2859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Google Shape;197;p15"/>
          <p:cNvSpPr/>
          <p:nvPr/>
        </p:nvSpPr>
        <p:spPr>
          <a:xfrm>
            <a:off x="7377213" y="7041064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"/>
          <p:cNvSpPr/>
          <p:nvPr/>
        </p:nvSpPr>
        <p:spPr>
          <a:xfrm>
            <a:off x="7174242" y="2777867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sp>
        <p:nvSpPr>
          <p:cNvPr id="199" name="Google Shape;199;p15"/>
          <p:cNvSpPr/>
          <p:nvPr/>
        </p:nvSpPr>
        <p:spPr>
          <a:xfrm>
            <a:off x="6128813" y="4093450"/>
            <a:ext cx="4984200" cy="685500"/>
          </a:xfrm>
          <a:prstGeom prst="roundRect">
            <a:avLst>
              <a:gd fmla="val 50000" name="adj"/>
            </a:avLst>
          </a:prstGeom>
          <a:solidFill>
            <a:srgbClr val="E06666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Explore suas emoções antes, utilize o framework do método RULER para isso!</a:t>
            </a:r>
            <a:endParaRPr sz="12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0" name="Google Shape;200;p15"/>
          <p:cNvSpPr/>
          <p:nvPr/>
        </p:nvSpPr>
        <p:spPr>
          <a:xfrm>
            <a:off x="7377213" y="6698302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201" name="Google Shape;201;p15"/>
          <p:cNvCxnSpPr>
            <a:stCxn id="198" idx="3"/>
            <a:endCxn id="200" idx="3"/>
          </p:cNvCxnSpPr>
          <p:nvPr/>
        </p:nvCxnSpPr>
        <p:spPr>
          <a:xfrm flipH="1">
            <a:off x="9982842" y="3189767"/>
            <a:ext cx="42900" cy="3851400"/>
          </a:xfrm>
          <a:prstGeom prst="bentConnector3">
            <a:avLst>
              <a:gd fmla="val -555070" name="adj1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2" name="Google Shape;202;p15"/>
          <p:cNvSpPr txBox="1"/>
          <p:nvPr/>
        </p:nvSpPr>
        <p:spPr>
          <a:xfrm>
            <a:off x="9538972" y="3429229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3" name="Google Shape;203;p15"/>
          <p:cNvSpPr txBox="1"/>
          <p:nvPr/>
        </p:nvSpPr>
        <p:spPr>
          <a:xfrm>
            <a:off x="7565961" y="36481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15"/>
          <p:cNvSpPr txBox="1"/>
          <p:nvPr/>
        </p:nvSpPr>
        <p:spPr>
          <a:xfrm>
            <a:off x="7438425" y="7474496"/>
            <a:ext cx="2483100" cy="2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36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Busque refletir sobre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como essa decisão pode te impactar positivamente.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360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Considere como a decisão está alinhada com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algo que é importante para você.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3600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Tente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despertar interesse e engajamento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na avaliação da situação.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5" name="Google Shape;205;p15"/>
          <p:cNvSpPr/>
          <p:nvPr/>
        </p:nvSpPr>
        <p:spPr>
          <a:xfrm>
            <a:off x="10683900" y="7058764"/>
            <a:ext cx="2605500" cy="33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5"/>
          <p:cNvSpPr/>
          <p:nvPr/>
        </p:nvSpPr>
        <p:spPr>
          <a:xfrm>
            <a:off x="10565388" y="2816814"/>
            <a:ext cx="2851500" cy="823800"/>
          </a:xfrm>
          <a:prstGeom prst="diamond">
            <a:avLst/>
          </a:prstGeom>
          <a:solidFill>
            <a:srgbClr val="FFFFFF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214150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 TOMAR ESTA DECISÃO AGORA?</a:t>
            </a:r>
            <a:endParaRPr b="1" sz="800"/>
          </a:p>
        </p:txBody>
      </p:sp>
      <p:sp>
        <p:nvSpPr>
          <p:cNvPr id="207" name="Google Shape;207;p15"/>
          <p:cNvSpPr/>
          <p:nvPr/>
        </p:nvSpPr>
        <p:spPr>
          <a:xfrm>
            <a:off x="10703650" y="6698302"/>
            <a:ext cx="2605500" cy="6855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Considere realizar as seguintes ações:</a:t>
            </a:r>
            <a:endParaRPr sz="12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208" name="Google Shape;208;p15"/>
          <p:cNvSpPr txBox="1"/>
          <p:nvPr/>
        </p:nvSpPr>
        <p:spPr>
          <a:xfrm>
            <a:off x="12510835" y="36481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9" name="Google Shape;209;p15"/>
          <p:cNvSpPr txBox="1"/>
          <p:nvPr/>
        </p:nvSpPr>
        <p:spPr>
          <a:xfrm>
            <a:off x="10759450" y="7581008"/>
            <a:ext cx="2434800" cy="2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26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Evite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decisões impulsivas e arriscadas.</a:t>
            </a:r>
            <a:endParaRPr sz="1200">
              <a:solidFill>
                <a:srgbClr val="023770"/>
              </a:solidFill>
              <a:highlight>
                <a:srgbClr val="C8FF00"/>
              </a:highlight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Utilize </a:t>
            </a: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técnicas para controlar a raiva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como respiração consciente ou mudança de foco temporária.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171450" lvl="0" marL="269999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3770"/>
              </a:buClr>
              <a:buSzPts val="1200"/>
              <a:buFont typeface="Montserrat"/>
              <a:buAutoNum type="arabicPeriod"/>
            </a:pPr>
            <a:r>
              <a:rPr lang="pt-BR" sz="1200">
                <a:solidFill>
                  <a:srgbClr val="02377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Enumere os riscos </a:t>
            </a:r>
            <a:r>
              <a:rPr lang="pt-BR" sz="1200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 explore diferentes caminhos de decisão com cautela.</a:t>
            </a:r>
            <a:endParaRPr sz="1200"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0" name="Google Shape;210;p15"/>
          <p:cNvSpPr txBox="1"/>
          <p:nvPr/>
        </p:nvSpPr>
        <p:spPr>
          <a:xfrm>
            <a:off x="10917661" y="367820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1" name="Google Shape;211;p15"/>
          <p:cNvCxnSpPr>
            <a:stCxn id="178" idx="2"/>
            <a:endCxn id="198" idx="0"/>
          </p:cNvCxnSpPr>
          <p:nvPr/>
        </p:nvCxnSpPr>
        <p:spPr>
          <a:xfrm flipH="1">
            <a:off x="8599925" y="2500100"/>
            <a:ext cx="22500" cy="2778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2" name="Google Shape;212;p15"/>
          <p:cNvCxnSpPr>
            <a:stCxn id="180" idx="2"/>
            <a:endCxn id="206" idx="0"/>
          </p:cNvCxnSpPr>
          <p:nvPr/>
        </p:nvCxnSpPr>
        <p:spPr>
          <a:xfrm>
            <a:off x="11986650" y="2500100"/>
            <a:ext cx="4500" cy="3168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" name="Google Shape;213;p15"/>
          <p:cNvSpPr/>
          <p:nvPr/>
        </p:nvSpPr>
        <p:spPr>
          <a:xfrm>
            <a:off x="7396975" y="5231777"/>
            <a:ext cx="2605500" cy="13458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 tristeza pode levar à apatia durante o processo de tomada de decisão, fazendo com que qualquer opção pareça viável.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4" name="Google Shape;214;p15"/>
          <p:cNvSpPr/>
          <p:nvPr/>
        </p:nvSpPr>
        <p:spPr>
          <a:xfrm>
            <a:off x="10703650" y="5256502"/>
            <a:ext cx="2605500" cy="13458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Sob os efeitos da raiva, um gestor pode acabar assumindo riscos exagerados, agindo pelo calor do momento e expondo a sua equipe ao erro.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5" name="Google Shape;215;p15"/>
          <p:cNvSpPr/>
          <p:nvPr/>
        </p:nvSpPr>
        <p:spPr>
          <a:xfrm>
            <a:off x="597350" y="5245955"/>
            <a:ext cx="2605500" cy="13458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Líderes bem-humorados tendem a ser mais otimistas, confiantes e a ficarem confortáveis com as suas ponderações;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6" name="Google Shape;216;p15"/>
          <p:cNvSpPr txBox="1"/>
          <p:nvPr/>
        </p:nvSpPr>
        <p:spPr>
          <a:xfrm>
            <a:off x="4283350" y="4171955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7" name="Google Shape;217;p15"/>
          <p:cNvSpPr txBox="1"/>
          <p:nvPr/>
        </p:nvSpPr>
        <p:spPr>
          <a:xfrm rot="1471580">
            <a:off x="5581193" y="3674715"/>
            <a:ext cx="656209" cy="4003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8" name="Google Shape;218;p15"/>
          <p:cNvSpPr txBox="1"/>
          <p:nvPr/>
        </p:nvSpPr>
        <p:spPr>
          <a:xfrm>
            <a:off x="2262397" y="36481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SIM</a:t>
            </a:r>
            <a:endParaRPr b="1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p15"/>
          <p:cNvSpPr txBox="1"/>
          <p:nvPr/>
        </p:nvSpPr>
        <p:spPr>
          <a:xfrm>
            <a:off x="800674" y="3648154"/>
            <a:ext cx="6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NÃO</a:t>
            </a:r>
            <a:endParaRPr b="1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0" name="Google Shape;22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74250" y="5713475"/>
            <a:ext cx="400200" cy="400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1" name="Google Shape;221;p15"/>
          <p:cNvCxnSpPr>
            <a:stCxn id="181" idx="2"/>
            <a:endCxn id="199" idx="1"/>
          </p:cNvCxnSpPr>
          <p:nvPr/>
        </p:nvCxnSpPr>
        <p:spPr>
          <a:xfrm>
            <a:off x="5250671" y="3595164"/>
            <a:ext cx="878100" cy="840900"/>
          </a:xfrm>
          <a:prstGeom prst="straightConnector1">
            <a:avLst/>
          </a:prstGeom>
          <a:noFill/>
          <a:ln cap="flat" cmpd="sng" w="28575">
            <a:solidFill>
              <a:srgbClr val="00296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2" name="Google Shape;222;p15"/>
          <p:cNvCxnSpPr>
            <a:stCxn id="181" idx="2"/>
            <a:endCxn id="183" idx="0"/>
          </p:cNvCxnSpPr>
          <p:nvPr/>
        </p:nvCxnSpPr>
        <p:spPr>
          <a:xfrm flipH="1">
            <a:off x="5216471" y="3595164"/>
            <a:ext cx="34200" cy="3104400"/>
          </a:xfrm>
          <a:prstGeom prst="straightConnector1">
            <a:avLst/>
          </a:prstGeom>
          <a:noFill/>
          <a:ln cap="flat" cmpd="sng" w="28575">
            <a:solidFill>
              <a:srgbClr val="02377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3" name="Google Shape;223;p15"/>
          <p:cNvSpPr/>
          <p:nvPr/>
        </p:nvSpPr>
        <p:spPr>
          <a:xfrm>
            <a:off x="3913825" y="5249675"/>
            <a:ext cx="2605500" cy="1345800"/>
          </a:xfrm>
          <a:prstGeom prst="roundRect">
            <a:avLst>
              <a:gd fmla="val 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Decisões tomadas com medo refletem mais as expectativas dos outros do que sua opinião genuína, limitando a disposição para assumir riscos e prejudicando a inovação. </a:t>
            </a:r>
            <a:endParaRPr sz="12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224" name="Google Shape;224;p15"/>
          <p:cNvCxnSpPr>
            <a:stCxn id="206" idx="2"/>
            <a:endCxn id="199" idx="3"/>
          </p:cNvCxnSpPr>
          <p:nvPr/>
        </p:nvCxnSpPr>
        <p:spPr>
          <a:xfrm flipH="1">
            <a:off x="11113038" y="3640614"/>
            <a:ext cx="878100" cy="795600"/>
          </a:xfrm>
          <a:prstGeom prst="straightConnector1">
            <a:avLst/>
          </a:prstGeom>
          <a:noFill/>
          <a:ln cap="flat" cmpd="sng" w="28575">
            <a:solidFill>
              <a:srgbClr val="02377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5" name="Google Shape;225;p15"/>
          <p:cNvCxnSpPr>
            <a:stCxn id="206" idx="2"/>
            <a:endCxn id="207" idx="0"/>
          </p:cNvCxnSpPr>
          <p:nvPr/>
        </p:nvCxnSpPr>
        <p:spPr>
          <a:xfrm>
            <a:off x="11991138" y="3640614"/>
            <a:ext cx="15300" cy="3057600"/>
          </a:xfrm>
          <a:prstGeom prst="straightConnector1">
            <a:avLst/>
          </a:prstGeom>
          <a:noFill/>
          <a:ln cap="flat" cmpd="sng" w="28575">
            <a:solidFill>
              <a:srgbClr val="02377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6" name="Google Shape;226;p15"/>
          <p:cNvCxnSpPr>
            <a:stCxn id="198" idx="2"/>
            <a:endCxn id="199" idx="0"/>
          </p:cNvCxnSpPr>
          <p:nvPr/>
        </p:nvCxnSpPr>
        <p:spPr>
          <a:xfrm>
            <a:off x="8599992" y="3601667"/>
            <a:ext cx="21000" cy="49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