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</p:sldIdLst>
  <p:sldSz cy="10096500" cx="13906500"/>
  <p:notesSz cx="6858000" cy="9144000"/>
  <p:embeddedFontLst>
    <p:embeddedFont>
      <p:font typeface="Montserrat SemiBold"/>
      <p:regular r:id="rId10"/>
      <p:bold r:id="rId11"/>
      <p:italic r:id="rId12"/>
      <p:boldItalic r:id="rId13"/>
    </p:embeddedFont>
    <p:embeddedFont>
      <p:font typeface="Roboto"/>
      <p:regular r:id="rId14"/>
      <p:bold r:id="rId15"/>
      <p:italic r:id="rId16"/>
      <p:boldItalic r:id="rId17"/>
    </p:embeddedFont>
    <p:embeddedFont>
      <p:font typeface="Montserrat"/>
      <p:regular r:id="rId18"/>
      <p:bold r:id="rId19"/>
      <p:italic r:id="rId20"/>
      <p:boldItalic r:id="rId21"/>
    </p:embeddedFont>
    <p:embeddedFont>
      <p:font typeface="Montserrat Medium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80">
          <p15:clr>
            <a:srgbClr val="747775"/>
          </p15:clr>
        </p15:guide>
        <p15:guide id="2" pos="4380">
          <p15:clr>
            <a:srgbClr val="747775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2" name="nw2 new ways of working"/>
  <p:cmAuthor clrIdx="1" id="1" initials="" lastIdx="5" name="Mariana Sherman"/>
  <p:cmAuthor clrIdx="2" id="2" initials="" lastIdx="2" name="Cristina Leal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80" orient="horz"/>
        <p:guide pos="43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italic.fntdata"/><Relationship Id="rId22" Type="http://schemas.openxmlformats.org/officeDocument/2006/relationships/font" Target="fonts/MontserratMedium-regular.fntdata"/><Relationship Id="rId21" Type="http://schemas.openxmlformats.org/officeDocument/2006/relationships/font" Target="fonts/Montserrat-boldItalic.fntdata"/><Relationship Id="rId24" Type="http://schemas.openxmlformats.org/officeDocument/2006/relationships/font" Target="fonts/MontserratMedium-italic.fntdata"/><Relationship Id="rId23" Type="http://schemas.openxmlformats.org/officeDocument/2006/relationships/font" Target="fonts/MontserratMedium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openxmlformats.org/officeDocument/2006/relationships/slide" Target="slides/slide3.xml"/><Relationship Id="rId25" Type="http://schemas.openxmlformats.org/officeDocument/2006/relationships/font" Target="fonts/MontserratMedium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font" Target="fonts/MontserratSemiBold-bold.fntdata"/><Relationship Id="rId10" Type="http://schemas.openxmlformats.org/officeDocument/2006/relationships/font" Target="fonts/MontserratSemiBold-regular.fntdata"/><Relationship Id="rId13" Type="http://schemas.openxmlformats.org/officeDocument/2006/relationships/font" Target="fonts/MontserratSemiBold-boldItalic.fntdata"/><Relationship Id="rId12" Type="http://schemas.openxmlformats.org/officeDocument/2006/relationships/font" Target="fonts/MontserratSemiBold-italic.fntdata"/><Relationship Id="rId15" Type="http://schemas.openxmlformats.org/officeDocument/2006/relationships/font" Target="fonts/Roboto-bold.fntdata"/><Relationship Id="rId14" Type="http://schemas.openxmlformats.org/officeDocument/2006/relationships/font" Target="fonts/Roboto-regular.fntdata"/><Relationship Id="rId17" Type="http://schemas.openxmlformats.org/officeDocument/2006/relationships/font" Target="fonts/Roboto-boldItalic.fntdata"/><Relationship Id="rId16" Type="http://schemas.openxmlformats.org/officeDocument/2006/relationships/font" Target="fonts/Roboto-italic.fntdata"/><Relationship Id="rId19" Type="http://schemas.openxmlformats.org/officeDocument/2006/relationships/font" Target="fonts/Montserrat-bold.fntdata"/><Relationship Id="rId18" Type="http://schemas.openxmlformats.org/officeDocument/2006/relationships/font" Target="fonts/Montserrat-regular.fntdata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3-05-25T15:25:59.209">
    <p:pos x="363" y="3419"/>
    <p:text>A gente pode colocar a regra dos 90 segundos aqui né? kkk por mais que eu ache que 90 segundos é pouco.</p:text>
  </p:cm>
  <p:cm authorId="1" idx="1" dt="2023-05-25T14:55:41.844">
    <p:pos x="363" y="3419"/>
    <p:text>até pensei nisso mas pensei exatamente isso... acho que 90s é pouco, seria uma sugestão pra se precisar tomar a decisão agora</p:text>
  </p:cm>
  <p:cm authorId="2" idx="1" dt="2023-05-25T15:25:59.209">
    <p:pos x="363" y="3419"/>
    <p:text>eu gosto da ideia de usar "que tal usar a tecnica dos 90 segundos?"</p:text>
  </p:cm>
  <p:cm authorId="1" idx="2" dt="2023-05-25T17:12:53.674">
    <p:pos x="2495" y="3428"/>
    <p:text>Que tal tentar manter seu bom humor e sua autoconfiança até a tomada de decisão?</p:text>
  </p:cm>
  <p:cm authorId="1" idx="3" dt="2023-05-25T15:25:38.865">
    <p:pos x="363" y="3519"/>
    <p:text>acho que podemos pensar em algo mais substancial nessas do "não". Acho que tá muito simplista "só aguardar". Queremos despertar uma postura mais ativa pra pessoa racionalizar os sentimentos</p:text>
  </p:cm>
  <p:cm authorId="1" idx="4" dt="2023-05-25T15:04:35.782">
    <p:pos x="363" y="3519"/>
    <p:text>Será que a gente não sugere a pessoa usar o ruller, já que ela tá com tempo antes de tomar a decisão? Acho que daria pra usar em todos menos no "entusiasmado de bom humor"</p:text>
  </p:cm>
  <p:cm authorId="1" idx="5" dt="2023-05-25T15:05:35.221">
    <p:pos x="363" y="3519"/>
    <p:text>Tipo "vamos tomar consciência e racionalizar essa emoção? Pegue seu framework do método ruller e siga as etapas"</p:text>
  </p:cm>
  <p:cm authorId="0" idx="2" dt="2023-05-25T15:25:38.865">
    <p:pos x="363" y="3519"/>
    <p:text>Junto com as outras ações né?</p:text>
  </p:cm>
  <p:cm authorId="2" idx="2" dt="2023-05-25T15:10:48.296">
    <p:pos x="6000" y="0"/>
    <p:text>gente, se o nao direciona para a mesma informaçao, precisamos repetir 4 vezes?</p:tex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67862" y="685800"/>
            <a:ext cx="4722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e356d69cf8_1_53:notes"/>
          <p:cNvSpPr/>
          <p:nvPr>
            <p:ph idx="2" type="sldImg"/>
          </p:nvPr>
        </p:nvSpPr>
        <p:spPr>
          <a:xfrm>
            <a:off x="1067862" y="685800"/>
            <a:ext cx="4722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e356d69cf8_1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:notes"/>
          <p:cNvSpPr/>
          <p:nvPr>
            <p:ph idx="2" type="sldImg"/>
          </p:nvPr>
        </p:nvSpPr>
        <p:spPr>
          <a:xfrm>
            <a:off x="1067862" y="685800"/>
            <a:ext cx="4722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e356d69cf8_0_82:notes"/>
          <p:cNvSpPr/>
          <p:nvPr>
            <p:ph idx="2" type="sldImg"/>
          </p:nvPr>
        </p:nvSpPr>
        <p:spPr>
          <a:xfrm>
            <a:off x="1067862" y="685800"/>
            <a:ext cx="4722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1e356d69cf8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474056" y="1461573"/>
            <a:ext cx="12958200" cy="402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474044" y="5563282"/>
            <a:ext cx="12958200" cy="155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2885196" y="9153722"/>
            <a:ext cx="834300" cy="77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474044" y="2171282"/>
            <a:ext cx="12958200" cy="3854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474044" y="6187701"/>
            <a:ext cx="12958200" cy="255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2885196" y="9153722"/>
            <a:ext cx="834300" cy="77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2885196" y="9153722"/>
            <a:ext cx="834300" cy="77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474044" y="4222039"/>
            <a:ext cx="12958200" cy="1652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2885196" y="9153722"/>
            <a:ext cx="834300" cy="77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474044" y="873568"/>
            <a:ext cx="12958200" cy="112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474044" y="2262266"/>
            <a:ext cx="12958200" cy="67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2885196" y="9153722"/>
            <a:ext cx="834300" cy="77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474044" y="873568"/>
            <a:ext cx="12958200" cy="112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474044" y="2262266"/>
            <a:ext cx="6083100" cy="67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7349275" y="2262266"/>
            <a:ext cx="6083100" cy="67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2885196" y="9153722"/>
            <a:ext cx="834300" cy="77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474044" y="873568"/>
            <a:ext cx="12958200" cy="112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2885196" y="9153722"/>
            <a:ext cx="834300" cy="77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474044" y="1090622"/>
            <a:ext cx="4270500" cy="148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474044" y="2727733"/>
            <a:ext cx="4270500" cy="62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2885196" y="9153722"/>
            <a:ext cx="834300" cy="77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745589" y="883628"/>
            <a:ext cx="9684300" cy="8030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2885196" y="9153722"/>
            <a:ext cx="834300" cy="77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953250" y="-245"/>
            <a:ext cx="6953100" cy="10096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403781" y="2420677"/>
            <a:ext cx="6151800" cy="290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403781" y="5502332"/>
            <a:ext cx="6151800" cy="242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7512156" y="1421332"/>
            <a:ext cx="5835600" cy="7253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2885196" y="9153722"/>
            <a:ext cx="834300" cy="77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474044" y="8304462"/>
            <a:ext cx="9123600" cy="118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2885196" y="9153722"/>
            <a:ext cx="834300" cy="772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4044" y="873568"/>
            <a:ext cx="12958200" cy="11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4044" y="2262266"/>
            <a:ext cx="12958200" cy="67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2885196" y="9153722"/>
            <a:ext cx="834300" cy="77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6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comments" Target="../comments/comment1.xml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6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3956225" y="6964886"/>
            <a:ext cx="2605500" cy="3329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494100" y="1281576"/>
            <a:ext cx="12918300" cy="369300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002968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Como estou me sentindo agora?</a:t>
            </a:r>
            <a:endParaRPr sz="1800">
              <a:solidFill>
                <a:srgbClr val="002968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4215750" y="950013"/>
            <a:ext cx="5475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 sz="1200">
                <a:solidFill>
                  <a:srgbClr val="002968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TOMADA DE DECISÃO</a:t>
            </a:r>
            <a:endParaRPr i="1" sz="1200">
              <a:solidFill>
                <a:srgbClr val="002968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3832450" y="1814625"/>
            <a:ext cx="2851500" cy="6855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C8FF00"/>
              </a:gs>
              <a:gs pos="100000">
                <a:srgbClr val="98FF54"/>
              </a:gs>
            </a:gsLst>
            <a:lin ang="18900044" scaled="0"/>
          </a:gra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t-BR" sz="1300">
                <a:solidFill>
                  <a:srgbClr val="002968"/>
                </a:solidFill>
                <a:latin typeface="Montserrat"/>
                <a:ea typeface="Montserrat"/>
                <a:cs typeface="Montserrat"/>
                <a:sym typeface="Montserrat"/>
              </a:rPr>
              <a:t>INSEGURO, ANSIOSO OU COM MEDO</a:t>
            </a:r>
            <a:endParaRPr b="1" sz="1300">
              <a:solidFill>
                <a:srgbClr val="002968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7196675" y="1814625"/>
            <a:ext cx="2851500" cy="6855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C8FF00"/>
              </a:gs>
              <a:gs pos="100000">
                <a:srgbClr val="98FF54"/>
              </a:gs>
            </a:gsLst>
            <a:lin ang="18900044" scaled="0"/>
          </a:gra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t-BR" sz="1300">
                <a:solidFill>
                  <a:srgbClr val="002968"/>
                </a:solidFill>
                <a:latin typeface="Montserrat"/>
                <a:ea typeface="Montserrat"/>
                <a:cs typeface="Montserrat"/>
                <a:sym typeface="Montserrat"/>
              </a:rPr>
              <a:t>APÁTICO, TRISTE, DESINTERESSADO OU DE MAU HUMOR.</a:t>
            </a:r>
            <a:endParaRPr b="1" sz="1300">
              <a:solidFill>
                <a:srgbClr val="002968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468225" y="1814625"/>
            <a:ext cx="2851500" cy="6855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C8FF00"/>
              </a:gs>
              <a:gs pos="100000">
                <a:srgbClr val="98FF54"/>
              </a:gs>
            </a:gsLst>
            <a:lin ang="18900044" scaled="0"/>
          </a:gra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t-BR" sz="1300">
                <a:solidFill>
                  <a:srgbClr val="002968"/>
                </a:solidFill>
                <a:latin typeface="Montserrat"/>
                <a:ea typeface="Montserrat"/>
                <a:cs typeface="Montserrat"/>
                <a:sym typeface="Montserrat"/>
              </a:rPr>
              <a:t>ENTUSIASMADO, DE BOM HUMOR OU ALEGRE</a:t>
            </a:r>
            <a:endParaRPr b="1" sz="1300">
              <a:solidFill>
                <a:srgbClr val="002968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10560900" y="1814625"/>
            <a:ext cx="2851500" cy="6855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C8FF00"/>
              </a:gs>
              <a:gs pos="100000">
                <a:srgbClr val="98FF54"/>
              </a:gs>
            </a:gsLst>
            <a:lin ang="18900044" scaled="0"/>
          </a:gra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t-BR" sz="1300">
                <a:solidFill>
                  <a:srgbClr val="002968"/>
                </a:solidFill>
                <a:latin typeface="Montserrat"/>
                <a:ea typeface="Montserrat"/>
                <a:cs typeface="Montserrat"/>
                <a:sym typeface="Montserrat"/>
              </a:rPr>
              <a:t>NERVOSO, INJUSTIÇADO OU COM RAIVA</a:t>
            </a:r>
            <a:endParaRPr b="1" sz="1300">
              <a:solidFill>
                <a:srgbClr val="002968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3866771" y="2662214"/>
            <a:ext cx="2767800" cy="823800"/>
          </a:xfrm>
          <a:prstGeom prst="diamond">
            <a:avLst/>
          </a:prstGeom>
          <a:solidFill>
            <a:srgbClr val="FFFFFF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214150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PRECISA TOMAR ESTA DECISÃO AGORA?</a:t>
            </a:r>
            <a:endParaRPr b="1" sz="900"/>
          </a:p>
        </p:txBody>
      </p:sp>
      <p:cxnSp>
        <p:nvCxnSpPr>
          <p:cNvPr id="62" name="Google Shape;62;p13"/>
          <p:cNvCxnSpPr>
            <a:stCxn id="57" idx="2"/>
            <a:endCxn id="61" idx="0"/>
          </p:cNvCxnSpPr>
          <p:nvPr/>
        </p:nvCxnSpPr>
        <p:spPr>
          <a:xfrm flipH="1">
            <a:off x="5250700" y="2500125"/>
            <a:ext cx="7500" cy="162000"/>
          </a:xfrm>
          <a:prstGeom prst="straightConnector1">
            <a:avLst/>
          </a:prstGeom>
          <a:noFill/>
          <a:ln cap="flat" cmpd="sng" w="19050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3" name="Google Shape;63;p13"/>
          <p:cNvSpPr/>
          <p:nvPr/>
        </p:nvSpPr>
        <p:spPr>
          <a:xfrm>
            <a:off x="3952183" y="4062345"/>
            <a:ext cx="2605500" cy="685500"/>
          </a:xfrm>
          <a:prstGeom prst="roundRect">
            <a:avLst>
              <a:gd fmla="val 50000" name="adj"/>
            </a:avLst>
          </a:prstGeom>
          <a:solidFill>
            <a:srgbClr val="E06666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FFFFFF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Explore suas emoções antes, utilize o framework do método </a:t>
            </a:r>
            <a:r>
              <a:rPr b="1" lang="pt-BR" sz="12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RULER</a:t>
            </a:r>
            <a:r>
              <a:rPr lang="pt-BR" sz="1200">
                <a:solidFill>
                  <a:srgbClr val="FFFFFF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para isso!</a:t>
            </a:r>
            <a:endParaRPr sz="1200">
              <a:solidFill>
                <a:srgbClr val="FFFFFF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3946358" y="6622102"/>
            <a:ext cx="2605500" cy="685500"/>
          </a:xfrm>
          <a:prstGeom prst="roundRect">
            <a:avLst>
              <a:gd fmla="val 50000" name="adj"/>
            </a:avLst>
          </a:prstGeom>
          <a:solidFill>
            <a:srgbClr val="C8FF00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002968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Considere realizar as seguintes ações:</a:t>
            </a:r>
            <a:endParaRPr sz="1200">
              <a:solidFill>
                <a:srgbClr val="002968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cxnSp>
        <p:nvCxnSpPr>
          <p:cNvPr id="65" name="Google Shape;65;p13"/>
          <p:cNvCxnSpPr>
            <a:stCxn id="61" idx="2"/>
            <a:endCxn id="64" idx="3"/>
          </p:cNvCxnSpPr>
          <p:nvPr/>
        </p:nvCxnSpPr>
        <p:spPr>
          <a:xfrm flipH="1" rot="-5400000">
            <a:off x="4161821" y="4574864"/>
            <a:ext cx="3478800" cy="1301100"/>
          </a:xfrm>
          <a:prstGeom prst="bentConnector4">
            <a:avLst>
              <a:gd fmla="val 8258" name="adj1"/>
              <a:gd fmla="val 118309" name="adj2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6" name="Google Shape;66;p13"/>
          <p:cNvCxnSpPr>
            <a:stCxn id="61" idx="2"/>
            <a:endCxn id="63" idx="1"/>
          </p:cNvCxnSpPr>
          <p:nvPr/>
        </p:nvCxnSpPr>
        <p:spPr>
          <a:xfrm rot="5400000">
            <a:off x="4141871" y="3296414"/>
            <a:ext cx="919200" cy="1298400"/>
          </a:xfrm>
          <a:prstGeom prst="bentConnector4">
            <a:avLst>
              <a:gd fmla="val 31350" name="adj1"/>
              <a:gd fmla="val 118347" name="adj2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7" name="Google Shape;67;p13"/>
          <p:cNvSpPr txBox="1"/>
          <p:nvPr/>
        </p:nvSpPr>
        <p:spPr>
          <a:xfrm>
            <a:off x="3936475" y="7509444"/>
            <a:ext cx="2605500" cy="2601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71450" lvl="0" marL="269999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8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02968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Reflita sobre a </a:t>
            </a:r>
            <a:r>
              <a:rPr lang="pt-BR" sz="1200">
                <a:solidFill>
                  <a:srgbClr val="002968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origem da ansiedade e medo.</a:t>
            </a:r>
            <a:endParaRPr sz="1200">
              <a:solidFill>
                <a:srgbClr val="002968"/>
              </a:solidFill>
              <a:highlight>
                <a:srgbClr val="C8FF00"/>
              </a:highlight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171450" lvl="0" marL="269999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968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02968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Liste os impactos e riscos</a:t>
            </a:r>
            <a:r>
              <a:rPr lang="pt-BR" sz="1200">
                <a:solidFill>
                  <a:srgbClr val="002968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da decisão.</a:t>
            </a:r>
            <a:endParaRPr sz="1200">
              <a:solidFill>
                <a:srgbClr val="002968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171450" lvl="0" marL="269999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968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02968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Avalie a probabilidade</a:t>
            </a:r>
            <a:r>
              <a:rPr lang="pt-BR" sz="1200">
                <a:solidFill>
                  <a:srgbClr val="002968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dos impactos ocorrerem.</a:t>
            </a:r>
            <a:endParaRPr sz="1200">
              <a:solidFill>
                <a:srgbClr val="002968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171450" lvl="0" marL="269999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02968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02968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Considere </a:t>
            </a:r>
            <a:r>
              <a:rPr lang="pt-BR" sz="1200">
                <a:solidFill>
                  <a:srgbClr val="002968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envolver um gestor, colega líder ou a equipe </a:t>
            </a:r>
            <a:r>
              <a:rPr lang="pt-BR" sz="1200">
                <a:solidFill>
                  <a:srgbClr val="002968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para obter apoio e aumentar sua sensação de segurança.</a:t>
            </a:r>
            <a:endParaRPr sz="1200">
              <a:solidFill>
                <a:srgbClr val="002968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68" name="Google Shape;68;p13"/>
          <p:cNvSpPr/>
          <p:nvPr/>
        </p:nvSpPr>
        <p:spPr>
          <a:xfrm>
            <a:off x="0" y="-116462"/>
            <a:ext cx="13906500" cy="1003500"/>
          </a:xfrm>
          <a:prstGeom prst="rect">
            <a:avLst/>
          </a:prstGeom>
          <a:solidFill>
            <a:srgbClr val="02377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9" name="Google Shape;6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72151" y="-544375"/>
            <a:ext cx="1859343" cy="1859343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9698" y="133615"/>
            <a:ext cx="3414762" cy="455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3"/>
          <p:cNvPicPr preferRelativeResize="0"/>
          <p:nvPr/>
        </p:nvPicPr>
        <p:blipFill rotWithShape="1">
          <a:blip r:embed="rId5">
            <a:alphaModFix/>
          </a:blip>
          <a:srcRect b="13812" l="1719" r="0" t="63181"/>
          <a:stretch/>
        </p:blipFill>
        <p:spPr>
          <a:xfrm>
            <a:off x="10785934" y="-20222"/>
            <a:ext cx="3137243" cy="810872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3"/>
          <p:cNvSpPr/>
          <p:nvPr/>
        </p:nvSpPr>
        <p:spPr>
          <a:xfrm>
            <a:off x="577600" y="6965900"/>
            <a:ext cx="2605500" cy="3144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/>
          <p:nvPr/>
        </p:nvSpPr>
        <p:spPr>
          <a:xfrm>
            <a:off x="475588" y="2662214"/>
            <a:ext cx="2851500" cy="823800"/>
          </a:xfrm>
          <a:prstGeom prst="diamond">
            <a:avLst/>
          </a:prstGeom>
          <a:solidFill>
            <a:srgbClr val="FFFFFF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214150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PRECISA TOMAR ESTA DECISÃO AGORA?</a:t>
            </a:r>
            <a:endParaRPr b="1" sz="900"/>
          </a:p>
        </p:txBody>
      </p:sp>
      <p:sp>
        <p:nvSpPr>
          <p:cNvPr id="74" name="Google Shape;74;p13"/>
          <p:cNvSpPr/>
          <p:nvPr/>
        </p:nvSpPr>
        <p:spPr>
          <a:xfrm>
            <a:off x="591225" y="4062345"/>
            <a:ext cx="2605500" cy="685500"/>
          </a:xfrm>
          <a:prstGeom prst="roundRect">
            <a:avLst>
              <a:gd fmla="val 50000" name="adj"/>
            </a:avLst>
          </a:prstGeom>
          <a:solidFill>
            <a:srgbClr val="E06666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FFFFFF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Que tal cultivar seu bom humor e sua autoconfiança até a tomada de decisão?</a:t>
            </a:r>
            <a:endParaRPr sz="1200">
              <a:solidFill>
                <a:srgbClr val="FFFFFF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75" name="Google Shape;75;p13"/>
          <p:cNvSpPr/>
          <p:nvPr/>
        </p:nvSpPr>
        <p:spPr>
          <a:xfrm>
            <a:off x="577588" y="6622102"/>
            <a:ext cx="2605500" cy="685500"/>
          </a:xfrm>
          <a:prstGeom prst="roundRect">
            <a:avLst>
              <a:gd fmla="val 50000" name="adj"/>
            </a:avLst>
          </a:prstGeom>
          <a:solidFill>
            <a:srgbClr val="C8FF00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002968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Considere realizar as seguintes ações:</a:t>
            </a:r>
            <a:endParaRPr sz="1200">
              <a:solidFill>
                <a:srgbClr val="002968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cxnSp>
        <p:nvCxnSpPr>
          <p:cNvPr id="76" name="Google Shape;76;p13"/>
          <p:cNvCxnSpPr>
            <a:stCxn id="73" idx="2"/>
            <a:endCxn id="75" idx="3"/>
          </p:cNvCxnSpPr>
          <p:nvPr/>
        </p:nvCxnSpPr>
        <p:spPr>
          <a:xfrm flipH="1" rot="-5400000">
            <a:off x="802887" y="4584464"/>
            <a:ext cx="3478800" cy="1281900"/>
          </a:xfrm>
          <a:prstGeom prst="bentConnector4">
            <a:avLst>
              <a:gd fmla="val 8258" name="adj1"/>
              <a:gd fmla="val 118564" name="adj2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7" name="Google Shape;77;p13"/>
          <p:cNvCxnSpPr>
            <a:stCxn id="73" idx="2"/>
            <a:endCxn id="74" idx="1"/>
          </p:cNvCxnSpPr>
          <p:nvPr/>
        </p:nvCxnSpPr>
        <p:spPr>
          <a:xfrm rot="5400000">
            <a:off x="786688" y="3290564"/>
            <a:ext cx="919200" cy="1310100"/>
          </a:xfrm>
          <a:prstGeom prst="bentConnector4">
            <a:avLst>
              <a:gd fmla="val 31350" name="adj1"/>
              <a:gd fmla="val 118177" name="adj2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8" name="Google Shape;78;p13"/>
          <p:cNvSpPr txBox="1"/>
          <p:nvPr/>
        </p:nvSpPr>
        <p:spPr>
          <a:xfrm>
            <a:off x="667325" y="7487550"/>
            <a:ext cx="2434800" cy="160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71450" lvl="0" marL="269999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23770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2377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Reflita para </a:t>
            </a:r>
            <a:r>
              <a:rPr lang="pt-BR" sz="1200">
                <a:solidFill>
                  <a:srgbClr val="023770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não ser excessivamente otimista.</a:t>
            </a:r>
            <a:endParaRPr sz="1200">
              <a:solidFill>
                <a:srgbClr val="023770"/>
              </a:solidFill>
              <a:highlight>
                <a:srgbClr val="C8FF00"/>
              </a:highlight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171450" lvl="0" marL="269999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23770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23770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Avalie diferentes cenários com base em fatos</a:t>
            </a:r>
            <a:r>
              <a:rPr lang="pt-BR" sz="1200">
                <a:solidFill>
                  <a:srgbClr val="02377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e experiências prévias antes de tomar sua decisão.</a:t>
            </a:r>
            <a:endParaRPr sz="1200">
              <a:solidFill>
                <a:srgbClr val="023770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79" name="Google Shape;79;p13"/>
          <p:cNvCxnSpPr>
            <a:stCxn id="59" idx="2"/>
            <a:endCxn id="73" idx="0"/>
          </p:cNvCxnSpPr>
          <p:nvPr/>
        </p:nvCxnSpPr>
        <p:spPr>
          <a:xfrm>
            <a:off x="1893975" y="2500125"/>
            <a:ext cx="7500" cy="162000"/>
          </a:xfrm>
          <a:prstGeom prst="straightConnector1">
            <a:avLst/>
          </a:prstGeom>
          <a:noFill/>
          <a:ln cap="flat" cmpd="sng" w="19050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0" name="Google Shape;80;p13"/>
          <p:cNvSpPr/>
          <p:nvPr/>
        </p:nvSpPr>
        <p:spPr>
          <a:xfrm>
            <a:off x="7315113" y="6964864"/>
            <a:ext cx="2605500" cy="3329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3"/>
          <p:cNvSpPr/>
          <p:nvPr/>
        </p:nvSpPr>
        <p:spPr>
          <a:xfrm>
            <a:off x="7174242" y="2662214"/>
            <a:ext cx="2851500" cy="823800"/>
          </a:xfrm>
          <a:prstGeom prst="diamond">
            <a:avLst/>
          </a:prstGeom>
          <a:solidFill>
            <a:srgbClr val="FFFFFF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214150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PRECISA TOMAR ESTA DECISÃO AGORA?</a:t>
            </a:r>
            <a:endParaRPr b="1" sz="900"/>
          </a:p>
        </p:txBody>
      </p:sp>
      <p:sp>
        <p:nvSpPr>
          <p:cNvPr id="82" name="Google Shape;82;p13"/>
          <p:cNvSpPr/>
          <p:nvPr/>
        </p:nvSpPr>
        <p:spPr>
          <a:xfrm>
            <a:off x="7313142" y="4062345"/>
            <a:ext cx="2605500" cy="685500"/>
          </a:xfrm>
          <a:prstGeom prst="roundRect">
            <a:avLst>
              <a:gd fmla="val 50000" name="adj"/>
            </a:avLst>
          </a:prstGeom>
          <a:solidFill>
            <a:srgbClr val="E06666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>
                <a:solidFill>
                  <a:srgbClr val="FFFFFF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Explore suas emoções antes, utilize o framework do método </a:t>
            </a:r>
            <a:r>
              <a:rPr b="1" lang="pt-BR" sz="12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RULER</a:t>
            </a:r>
            <a:r>
              <a:rPr lang="pt-BR" sz="1200">
                <a:solidFill>
                  <a:srgbClr val="FFFFFF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para isso!</a:t>
            </a:r>
            <a:endParaRPr sz="1200">
              <a:solidFill>
                <a:srgbClr val="FFFFFF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83" name="Google Shape;83;p13"/>
          <p:cNvSpPr/>
          <p:nvPr/>
        </p:nvSpPr>
        <p:spPr>
          <a:xfrm>
            <a:off x="7315129" y="6622102"/>
            <a:ext cx="2605500" cy="685500"/>
          </a:xfrm>
          <a:prstGeom prst="roundRect">
            <a:avLst>
              <a:gd fmla="val 50000" name="adj"/>
            </a:avLst>
          </a:prstGeom>
          <a:solidFill>
            <a:srgbClr val="C8FF00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002968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Considere realizar as seguintes ações:</a:t>
            </a:r>
            <a:endParaRPr sz="1200">
              <a:solidFill>
                <a:srgbClr val="002968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cxnSp>
        <p:nvCxnSpPr>
          <p:cNvPr id="84" name="Google Shape;84;p13"/>
          <p:cNvCxnSpPr>
            <a:stCxn id="81" idx="2"/>
            <a:endCxn id="83" idx="3"/>
          </p:cNvCxnSpPr>
          <p:nvPr/>
        </p:nvCxnSpPr>
        <p:spPr>
          <a:xfrm flipH="1" rot="-5400000">
            <a:off x="7520892" y="4565114"/>
            <a:ext cx="3478800" cy="1320600"/>
          </a:xfrm>
          <a:prstGeom prst="bentConnector4">
            <a:avLst>
              <a:gd fmla="val 8629" name="adj1"/>
              <a:gd fmla="val 118034" name="adj2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5" name="Google Shape;85;p13"/>
          <p:cNvCxnSpPr>
            <a:stCxn id="81" idx="2"/>
            <a:endCxn id="82" idx="1"/>
          </p:cNvCxnSpPr>
          <p:nvPr/>
        </p:nvCxnSpPr>
        <p:spPr>
          <a:xfrm rot="5400000">
            <a:off x="7497042" y="3302264"/>
            <a:ext cx="919200" cy="1286700"/>
          </a:xfrm>
          <a:prstGeom prst="bentConnector4">
            <a:avLst>
              <a:gd fmla="val 31350" name="adj1"/>
              <a:gd fmla="val 118518" name="adj2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6" name="Google Shape;86;p13"/>
          <p:cNvSpPr txBox="1"/>
          <p:nvPr/>
        </p:nvSpPr>
        <p:spPr>
          <a:xfrm>
            <a:off x="9173772" y="3419554"/>
            <a:ext cx="65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6AA84F"/>
                </a:solidFill>
                <a:latin typeface="Montserrat"/>
                <a:ea typeface="Montserrat"/>
                <a:cs typeface="Montserrat"/>
                <a:sym typeface="Montserrat"/>
              </a:rPr>
              <a:t>SIM</a:t>
            </a:r>
            <a:endParaRPr b="1">
              <a:solidFill>
                <a:srgbClr val="6AA84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7565961" y="3419554"/>
            <a:ext cx="65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FF0000"/>
                </a:solidFill>
                <a:latin typeface="Montserrat"/>
                <a:ea typeface="Montserrat"/>
                <a:cs typeface="Montserrat"/>
                <a:sym typeface="Montserrat"/>
              </a:rPr>
              <a:t>NÃO</a:t>
            </a:r>
            <a:endParaRPr b="1">
              <a:solidFill>
                <a:srgbClr val="FF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7376325" y="7474496"/>
            <a:ext cx="2483100" cy="247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71450" lvl="0" marL="360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23770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2377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Busque refletir sobre </a:t>
            </a:r>
            <a:r>
              <a:rPr lang="pt-BR" sz="1200">
                <a:solidFill>
                  <a:srgbClr val="023770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como essa decisão pode te impactar positivamente.</a:t>
            </a:r>
            <a:endParaRPr sz="1200">
              <a:solidFill>
                <a:srgbClr val="023770"/>
              </a:solidFill>
              <a:highlight>
                <a:srgbClr val="C8FF00"/>
              </a:highlight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171450" lvl="0" marL="3600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23770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2377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Considere como a decisão está alinhada com </a:t>
            </a:r>
            <a:r>
              <a:rPr lang="pt-BR" sz="1200">
                <a:solidFill>
                  <a:srgbClr val="023770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algo que é importante para você.</a:t>
            </a:r>
            <a:endParaRPr sz="1200">
              <a:solidFill>
                <a:srgbClr val="023770"/>
              </a:solidFill>
              <a:highlight>
                <a:srgbClr val="C8FF00"/>
              </a:highlight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171450" lvl="0" marL="36000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23770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2377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Tente </a:t>
            </a:r>
            <a:r>
              <a:rPr lang="pt-BR" sz="1200">
                <a:solidFill>
                  <a:srgbClr val="023770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despertar interesse e engajamento</a:t>
            </a:r>
            <a:r>
              <a:rPr lang="pt-BR" sz="1200">
                <a:solidFill>
                  <a:srgbClr val="02377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na avaliação da situação.</a:t>
            </a:r>
            <a:endParaRPr sz="1200">
              <a:solidFill>
                <a:srgbClr val="023770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10683900" y="6982564"/>
            <a:ext cx="2605500" cy="3329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3"/>
          <p:cNvSpPr/>
          <p:nvPr/>
        </p:nvSpPr>
        <p:spPr>
          <a:xfrm>
            <a:off x="10565388" y="2662214"/>
            <a:ext cx="2851500" cy="823800"/>
          </a:xfrm>
          <a:prstGeom prst="diamond">
            <a:avLst/>
          </a:prstGeom>
          <a:solidFill>
            <a:srgbClr val="FFFFFF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214150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PRECISA TOMAR ESTA DECISÃO AGORA?</a:t>
            </a:r>
            <a:endParaRPr b="1" sz="900"/>
          </a:p>
        </p:txBody>
      </p:sp>
      <p:sp>
        <p:nvSpPr>
          <p:cNvPr id="91" name="Google Shape;91;p13"/>
          <p:cNvSpPr/>
          <p:nvPr/>
        </p:nvSpPr>
        <p:spPr>
          <a:xfrm>
            <a:off x="10674100" y="4062345"/>
            <a:ext cx="2605500" cy="685500"/>
          </a:xfrm>
          <a:prstGeom prst="roundRect">
            <a:avLst>
              <a:gd fmla="val 50000" name="adj"/>
            </a:avLst>
          </a:prstGeom>
          <a:solidFill>
            <a:srgbClr val="E06666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>
                <a:solidFill>
                  <a:srgbClr val="FFFFFF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Explore suas emoções antes, utilize o framework do método</a:t>
            </a:r>
            <a:r>
              <a:rPr b="1" lang="pt-BR" sz="12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RULER</a:t>
            </a:r>
            <a:r>
              <a:rPr lang="pt-BR" sz="1200">
                <a:solidFill>
                  <a:srgbClr val="FFFFFF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para isso!</a:t>
            </a:r>
            <a:endParaRPr sz="1200">
              <a:solidFill>
                <a:srgbClr val="FFFFFF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10683900" y="6622102"/>
            <a:ext cx="2605500" cy="685500"/>
          </a:xfrm>
          <a:prstGeom prst="roundRect">
            <a:avLst>
              <a:gd fmla="val 50000" name="adj"/>
            </a:avLst>
          </a:prstGeom>
          <a:solidFill>
            <a:srgbClr val="C8FF00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002968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Considere realizar as seguintes ações:</a:t>
            </a:r>
            <a:endParaRPr sz="1200">
              <a:solidFill>
                <a:srgbClr val="002968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cxnSp>
        <p:nvCxnSpPr>
          <p:cNvPr id="93" name="Google Shape;93;p13"/>
          <p:cNvCxnSpPr>
            <a:stCxn id="90" idx="2"/>
            <a:endCxn id="92" idx="3"/>
          </p:cNvCxnSpPr>
          <p:nvPr/>
        </p:nvCxnSpPr>
        <p:spPr>
          <a:xfrm flipH="1" rot="-5400000">
            <a:off x="10900938" y="4576214"/>
            <a:ext cx="3478800" cy="1298400"/>
          </a:xfrm>
          <a:prstGeom prst="bentConnector4">
            <a:avLst>
              <a:gd fmla="val 8258" name="adj1"/>
              <a:gd fmla="val 118329" name="adj2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4" name="Google Shape;94;p13"/>
          <p:cNvCxnSpPr>
            <a:stCxn id="90" idx="2"/>
            <a:endCxn id="91" idx="1"/>
          </p:cNvCxnSpPr>
          <p:nvPr/>
        </p:nvCxnSpPr>
        <p:spPr>
          <a:xfrm rot="5400000">
            <a:off x="10873038" y="3287114"/>
            <a:ext cx="919200" cy="1317000"/>
          </a:xfrm>
          <a:prstGeom prst="bentConnector4">
            <a:avLst>
              <a:gd fmla="val 31350" name="adj1"/>
              <a:gd fmla="val 118084" name="adj2"/>
            </a:avLst>
          </a:prstGeom>
          <a:noFill/>
          <a:ln cap="flat" cmpd="sng" w="19050">
            <a:solidFill>
              <a:srgbClr val="666666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5" name="Google Shape;95;p13"/>
          <p:cNvSpPr txBox="1"/>
          <p:nvPr/>
        </p:nvSpPr>
        <p:spPr>
          <a:xfrm>
            <a:off x="12510835" y="3419554"/>
            <a:ext cx="65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6AA84F"/>
                </a:solidFill>
                <a:latin typeface="Montserrat"/>
                <a:ea typeface="Montserrat"/>
                <a:cs typeface="Montserrat"/>
                <a:sym typeface="Montserrat"/>
              </a:rPr>
              <a:t>SIM</a:t>
            </a:r>
            <a:endParaRPr b="1">
              <a:solidFill>
                <a:srgbClr val="6AA84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10759450" y="7581008"/>
            <a:ext cx="2434800" cy="247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71450" lvl="0" marL="269999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23770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2377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Evite </a:t>
            </a:r>
            <a:r>
              <a:rPr lang="pt-BR" sz="1200">
                <a:solidFill>
                  <a:srgbClr val="023770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decisões impulsivas e arriscadas.</a:t>
            </a:r>
            <a:endParaRPr sz="1200">
              <a:solidFill>
                <a:srgbClr val="023770"/>
              </a:solidFill>
              <a:highlight>
                <a:srgbClr val="C8FF00"/>
              </a:highlight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171450" lvl="0" marL="269999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23770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2377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Utilize </a:t>
            </a:r>
            <a:r>
              <a:rPr lang="pt-BR" sz="1200">
                <a:solidFill>
                  <a:srgbClr val="023770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técnicas para controlar a raiva</a:t>
            </a:r>
            <a:r>
              <a:rPr lang="pt-BR" sz="1200">
                <a:solidFill>
                  <a:srgbClr val="02377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, como respiração consciente ou mudança de foco temporária.</a:t>
            </a:r>
            <a:endParaRPr sz="1200">
              <a:solidFill>
                <a:srgbClr val="023770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171450" lvl="0" marL="269999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23770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23770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Enumere os riscos </a:t>
            </a:r>
            <a:r>
              <a:rPr lang="pt-BR" sz="1200">
                <a:solidFill>
                  <a:srgbClr val="02377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 explore diferentes caminhos de decisão com cautela.</a:t>
            </a:r>
            <a:endParaRPr sz="1200">
              <a:solidFill>
                <a:srgbClr val="023770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10903024" y="3419554"/>
            <a:ext cx="65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FF0000"/>
                </a:solidFill>
                <a:latin typeface="Montserrat"/>
                <a:ea typeface="Montserrat"/>
                <a:cs typeface="Montserrat"/>
                <a:sym typeface="Montserrat"/>
              </a:rPr>
              <a:t>NÃO</a:t>
            </a:r>
            <a:endParaRPr b="1">
              <a:solidFill>
                <a:srgbClr val="FF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98" name="Google Shape;98;p13"/>
          <p:cNvCxnSpPr>
            <a:stCxn id="58" idx="2"/>
            <a:endCxn id="81" idx="0"/>
          </p:cNvCxnSpPr>
          <p:nvPr/>
        </p:nvCxnSpPr>
        <p:spPr>
          <a:xfrm flipH="1">
            <a:off x="8599925" y="2500125"/>
            <a:ext cx="22500" cy="162000"/>
          </a:xfrm>
          <a:prstGeom prst="straightConnector1">
            <a:avLst/>
          </a:prstGeom>
          <a:noFill/>
          <a:ln cap="flat" cmpd="sng" w="19050">
            <a:solidFill>
              <a:srgbClr val="66666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9" name="Google Shape;99;p13"/>
          <p:cNvCxnSpPr>
            <a:stCxn id="60" idx="2"/>
            <a:endCxn id="90" idx="0"/>
          </p:cNvCxnSpPr>
          <p:nvPr/>
        </p:nvCxnSpPr>
        <p:spPr>
          <a:xfrm>
            <a:off x="11986650" y="2500125"/>
            <a:ext cx="4500" cy="162000"/>
          </a:xfrm>
          <a:prstGeom prst="straightConnector1">
            <a:avLst/>
          </a:prstGeom>
          <a:noFill/>
          <a:ln cap="flat" cmpd="sng" w="28575">
            <a:solidFill>
              <a:srgbClr val="002968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0" name="Google Shape;100;p13"/>
          <p:cNvSpPr/>
          <p:nvPr/>
        </p:nvSpPr>
        <p:spPr>
          <a:xfrm>
            <a:off x="7396975" y="4992750"/>
            <a:ext cx="2605500" cy="1434300"/>
          </a:xfrm>
          <a:prstGeom prst="roundRect">
            <a:avLst>
              <a:gd fmla="val 0" name="adj"/>
            </a:avLst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 tristeza pode levar à apatia durante o processo de tomada de decisão, fazendo com que qualquer opção pareça viável.</a:t>
            </a:r>
            <a:endParaRPr sz="12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01" name="Google Shape;101;p13"/>
          <p:cNvSpPr/>
          <p:nvPr/>
        </p:nvSpPr>
        <p:spPr>
          <a:xfrm>
            <a:off x="10703650" y="5019101"/>
            <a:ext cx="2605500" cy="1434300"/>
          </a:xfrm>
          <a:prstGeom prst="roundRect">
            <a:avLst>
              <a:gd fmla="val 0" name="adj"/>
            </a:avLst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Sob os efeitos da raiva, um gestor pode acabar assumindo riscos exagerados, agindo pelo calor do momento e expondo a sua equipe ao erro.</a:t>
            </a:r>
            <a:endParaRPr sz="12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02" name="Google Shape;102;p13"/>
          <p:cNvSpPr/>
          <p:nvPr/>
        </p:nvSpPr>
        <p:spPr>
          <a:xfrm>
            <a:off x="597350" y="5007860"/>
            <a:ext cx="2605500" cy="1434300"/>
          </a:xfrm>
          <a:prstGeom prst="roundRect">
            <a:avLst>
              <a:gd fmla="val 0" name="adj"/>
            </a:avLst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Líderes bem-humorados tendem a ser mais otimistas, confiantes e a ficarem confortáveis com as suas ponderações.</a:t>
            </a:r>
            <a:endParaRPr sz="12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03" name="Google Shape;103;p13"/>
          <p:cNvSpPr/>
          <p:nvPr/>
        </p:nvSpPr>
        <p:spPr>
          <a:xfrm>
            <a:off x="3913825" y="5011825"/>
            <a:ext cx="2605500" cy="1434300"/>
          </a:xfrm>
          <a:prstGeom prst="roundRect">
            <a:avLst>
              <a:gd fmla="val 0" name="adj"/>
            </a:avLst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Decisões tomadas com medo refletem mais as expectativas dos outros do que sua opinião genuína, limitando a disposição para assumir riscos e prejudicando a inovação. </a:t>
            </a:r>
            <a:endParaRPr sz="12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04" name="Google Shape;104;p13"/>
          <p:cNvSpPr txBox="1"/>
          <p:nvPr/>
        </p:nvSpPr>
        <p:spPr>
          <a:xfrm>
            <a:off x="5789147" y="3419554"/>
            <a:ext cx="65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6AA84F"/>
                </a:solidFill>
                <a:latin typeface="Montserrat"/>
                <a:ea typeface="Montserrat"/>
                <a:cs typeface="Montserrat"/>
                <a:sym typeface="Montserrat"/>
              </a:rPr>
              <a:t>SIM</a:t>
            </a:r>
            <a:endParaRPr b="1">
              <a:solidFill>
                <a:srgbClr val="6AA84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5" name="Google Shape;105;p13"/>
          <p:cNvSpPr txBox="1"/>
          <p:nvPr/>
        </p:nvSpPr>
        <p:spPr>
          <a:xfrm>
            <a:off x="4181336" y="3419554"/>
            <a:ext cx="65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FF0000"/>
                </a:solidFill>
                <a:latin typeface="Montserrat"/>
                <a:ea typeface="Montserrat"/>
                <a:cs typeface="Montserrat"/>
                <a:sym typeface="Montserrat"/>
              </a:rPr>
              <a:t>NÃO</a:t>
            </a:r>
            <a:endParaRPr b="1">
              <a:solidFill>
                <a:srgbClr val="FF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6" name="Google Shape;106;p13"/>
          <p:cNvSpPr txBox="1"/>
          <p:nvPr/>
        </p:nvSpPr>
        <p:spPr>
          <a:xfrm>
            <a:off x="2262397" y="3419554"/>
            <a:ext cx="65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6AA84F"/>
                </a:solidFill>
                <a:latin typeface="Montserrat"/>
                <a:ea typeface="Montserrat"/>
                <a:cs typeface="Montserrat"/>
                <a:sym typeface="Montserrat"/>
              </a:rPr>
              <a:t>SIM</a:t>
            </a:r>
            <a:endParaRPr b="1">
              <a:solidFill>
                <a:srgbClr val="6AA84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7" name="Google Shape;107;p13"/>
          <p:cNvSpPr txBox="1"/>
          <p:nvPr/>
        </p:nvSpPr>
        <p:spPr>
          <a:xfrm>
            <a:off x="800674" y="3419554"/>
            <a:ext cx="65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FF0000"/>
                </a:solidFill>
                <a:latin typeface="Montserrat"/>
                <a:ea typeface="Montserrat"/>
                <a:cs typeface="Montserrat"/>
                <a:sym typeface="Montserrat"/>
              </a:rPr>
              <a:t>NÃO</a:t>
            </a:r>
            <a:endParaRPr b="1">
              <a:solidFill>
                <a:srgbClr val="FF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8" name="Google Shape;108;p13"/>
          <p:cNvSpPr/>
          <p:nvPr/>
        </p:nvSpPr>
        <p:spPr>
          <a:xfrm>
            <a:off x="8383638" y="4840438"/>
            <a:ext cx="455700" cy="455700"/>
          </a:xfrm>
          <a:prstGeom prst="ellipse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9" name="Google Shape;109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473487" y="4954162"/>
            <a:ext cx="276000" cy="276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3"/>
          <p:cNvSpPr/>
          <p:nvPr/>
        </p:nvSpPr>
        <p:spPr>
          <a:xfrm>
            <a:off x="11748988" y="4812688"/>
            <a:ext cx="455700" cy="455700"/>
          </a:xfrm>
          <a:prstGeom prst="ellipse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1" name="Google Shape;111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1838837" y="4926412"/>
            <a:ext cx="276000" cy="276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3"/>
          <p:cNvSpPr/>
          <p:nvPr/>
        </p:nvSpPr>
        <p:spPr>
          <a:xfrm>
            <a:off x="1673488" y="4847700"/>
            <a:ext cx="455700" cy="455700"/>
          </a:xfrm>
          <a:prstGeom prst="ellipse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3" name="Google Shape;113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763337" y="4961425"/>
            <a:ext cx="276000" cy="276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13"/>
          <p:cNvSpPr/>
          <p:nvPr/>
        </p:nvSpPr>
        <p:spPr>
          <a:xfrm>
            <a:off x="4983625" y="4847700"/>
            <a:ext cx="455700" cy="455700"/>
          </a:xfrm>
          <a:prstGeom prst="ellipse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5" name="Google Shape;115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073475" y="4961425"/>
            <a:ext cx="276000" cy="27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4"/>
          <p:cNvSpPr/>
          <p:nvPr/>
        </p:nvSpPr>
        <p:spPr>
          <a:xfrm>
            <a:off x="577825" y="6760150"/>
            <a:ext cx="2605500" cy="3329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4"/>
          <p:cNvSpPr/>
          <p:nvPr/>
        </p:nvSpPr>
        <p:spPr>
          <a:xfrm>
            <a:off x="494099" y="1433981"/>
            <a:ext cx="12918300" cy="573600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rgbClr val="002968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Como estou me sentindo agora?</a:t>
            </a:r>
            <a:endParaRPr sz="2000">
              <a:solidFill>
                <a:srgbClr val="002968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22" name="Google Shape;122;p14"/>
          <p:cNvSpPr txBox="1"/>
          <p:nvPr/>
        </p:nvSpPr>
        <p:spPr>
          <a:xfrm>
            <a:off x="4215750" y="1026213"/>
            <a:ext cx="5475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 sz="1200">
                <a:solidFill>
                  <a:srgbClr val="002968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TOMADA DE DECISÃO</a:t>
            </a:r>
            <a:endParaRPr i="1" sz="1200">
              <a:solidFill>
                <a:srgbClr val="002968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23" name="Google Shape;123;p14"/>
          <p:cNvSpPr/>
          <p:nvPr/>
        </p:nvSpPr>
        <p:spPr>
          <a:xfrm>
            <a:off x="494100" y="2213882"/>
            <a:ext cx="2851500" cy="6855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C8FF00"/>
              </a:gs>
              <a:gs pos="100000">
                <a:srgbClr val="98FF54"/>
              </a:gs>
            </a:gsLst>
            <a:lin ang="18900044" scaled="0"/>
          </a:gra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1200">
                <a:solidFill>
                  <a:srgbClr val="002968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INSEGURO, ANSIOSO OU COM MEDO</a:t>
            </a:r>
            <a:endParaRPr sz="1200">
              <a:solidFill>
                <a:srgbClr val="002968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24" name="Google Shape;124;p14"/>
          <p:cNvSpPr/>
          <p:nvPr/>
        </p:nvSpPr>
        <p:spPr>
          <a:xfrm>
            <a:off x="7205300" y="2213882"/>
            <a:ext cx="2851500" cy="6855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C8FF00"/>
              </a:gs>
              <a:gs pos="100000">
                <a:srgbClr val="98FF54"/>
              </a:gs>
            </a:gsLst>
            <a:lin ang="18900044" scaled="0"/>
          </a:gra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1200">
                <a:solidFill>
                  <a:srgbClr val="002968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APÁTICO, TRISTE, DESINTERESSADO OU DE MAU HUMOR.</a:t>
            </a:r>
            <a:endParaRPr sz="1200">
              <a:solidFill>
                <a:srgbClr val="002968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25" name="Google Shape;125;p14"/>
          <p:cNvSpPr/>
          <p:nvPr/>
        </p:nvSpPr>
        <p:spPr>
          <a:xfrm>
            <a:off x="3849700" y="2213882"/>
            <a:ext cx="2851500" cy="6855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C8FF00"/>
              </a:gs>
              <a:gs pos="100000">
                <a:srgbClr val="98FF54"/>
              </a:gs>
            </a:gsLst>
            <a:lin ang="18900044" scaled="0"/>
          </a:gra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1200">
                <a:solidFill>
                  <a:srgbClr val="002968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ENTUSIASMADO, DE BOM HUMOR OU ALEGRE</a:t>
            </a:r>
            <a:endParaRPr sz="1200">
              <a:solidFill>
                <a:srgbClr val="002968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26" name="Google Shape;126;p14"/>
          <p:cNvSpPr/>
          <p:nvPr/>
        </p:nvSpPr>
        <p:spPr>
          <a:xfrm>
            <a:off x="10560900" y="2213882"/>
            <a:ext cx="2851500" cy="6855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C8FF00"/>
              </a:gs>
              <a:gs pos="100000">
                <a:srgbClr val="98FF54"/>
              </a:gs>
            </a:gsLst>
            <a:lin ang="18900044" scaled="0"/>
          </a:gra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1200">
                <a:solidFill>
                  <a:srgbClr val="002968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NERVOSO, INJUSTIÇADO OU COM RAIVA</a:t>
            </a:r>
            <a:endParaRPr sz="1200">
              <a:solidFill>
                <a:srgbClr val="002968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27" name="Google Shape;127;p14"/>
          <p:cNvSpPr/>
          <p:nvPr/>
        </p:nvSpPr>
        <p:spPr>
          <a:xfrm>
            <a:off x="526375" y="3402407"/>
            <a:ext cx="2767800" cy="823800"/>
          </a:xfrm>
          <a:prstGeom prst="diamond">
            <a:avLst/>
          </a:prstGeom>
          <a:solidFill>
            <a:srgbClr val="FFFFFF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214150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PRECISA TOMAR ESTA DECISÃO AGORA?</a:t>
            </a:r>
            <a:endParaRPr b="1" sz="800"/>
          </a:p>
        </p:txBody>
      </p:sp>
      <p:cxnSp>
        <p:nvCxnSpPr>
          <p:cNvPr id="128" name="Google Shape;128;p14"/>
          <p:cNvCxnSpPr>
            <a:stCxn id="123" idx="2"/>
            <a:endCxn id="127" idx="0"/>
          </p:cNvCxnSpPr>
          <p:nvPr/>
        </p:nvCxnSpPr>
        <p:spPr>
          <a:xfrm flipH="1">
            <a:off x="1910250" y="2899382"/>
            <a:ext cx="9600" cy="503100"/>
          </a:xfrm>
          <a:prstGeom prst="straightConnector1">
            <a:avLst/>
          </a:prstGeom>
          <a:noFill/>
          <a:ln cap="flat" cmpd="sng" w="28575">
            <a:solidFill>
              <a:srgbClr val="002968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9" name="Google Shape;129;p14"/>
          <p:cNvSpPr/>
          <p:nvPr/>
        </p:nvSpPr>
        <p:spPr>
          <a:xfrm>
            <a:off x="577825" y="5428194"/>
            <a:ext cx="2605500" cy="685500"/>
          </a:xfrm>
          <a:prstGeom prst="roundRect">
            <a:avLst>
              <a:gd fmla="val 50000" name="adj"/>
            </a:avLst>
          </a:prstGeom>
          <a:solidFill>
            <a:srgbClr val="E06666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50">
                <a:solidFill>
                  <a:srgbClr val="444746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Explore sua emoção para tomar a decisão depois. Pegue seu framework do método ruller e siga as etapas</a:t>
            </a:r>
            <a:endParaRPr sz="1200">
              <a:solidFill>
                <a:srgbClr val="FFFFFF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30" name="Google Shape;130;p14"/>
          <p:cNvSpPr/>
          <p:nvPr/>
        </p:nvSpPr>
        <p:spPr>
          <a:xfrm>
            <a:off x="577825" y="6417388"/>
            <a:ext cx="2605500" cy="685500"/>
          </a:xfrm>
          <a:prstGeom prst="roundRect">
            <a:avLst>
              <a:gd fmla="val 50000" name="adj"/>
            </a:avLst>
          </a:prstGeom>
          <a:solidFill>
            <a:srgbClr val="C8FF00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002968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Considere realizar as seguintes ações:</a:t>
            </a:r>
            <a:endParaRPr sz="1200">
              <a:solidFill>
                <a:srgbClr val="002968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cxnSp>
        <p:nvCxnSpPr>
          <p:cNvPr id="131" name="Google Shape;131;p14"/>
          <p:cNvCxnSpPr>
            <a:stCxn id="127" idx="2"/>
            <a:endCxn id="130" idx="3"/>
          </p:cNvCxnSpPr>
          <p:nvPr/>
        </p:nvCxnSpPr>
        <p:spPr>
          <a:xfrm flipH="1" rot="-5400000">
            <a:off x="1279975" y="4856507"/>
            <a:ext cx="2533800" cy="1273200"/>
          </a:xfrm>
          <a:prstGeom prst="bentConnector4">
            <a:avLst>
              <a:gd fmla="val 23948" name="adj1"/>
              <a:gd fmla="val 118691" name="adj2"/>
            </a:avLst>
          </a:prstGeom>
          <a:noFill/>
          <a:ln cap="flat" cmpd="sng" w="28575">
            <a:solidFill>
              <a:srgbClr val="002968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2" name="Google Shape;132;p14"/>
          <p:cNvCxnSpPr>
            <a:stCxn id="127" idx="2"/>
            <a:endCxn id="129" idx="1"/>
          </p:cNvCxnSpPr>
          <p:nvPr/>
        </p:nvCxnSpPr>
        <p:spPr>
          <a:xfrm rot="5400000">
            <a:off x="471775" y="4332407"/>
            <a:ext cx="1544700" cy="1332300"/>
          </a:xfrm>
          <a:prstGeom prst="bentConnector4">
            <a:avLst>
              <a:gd fmla="val 38908" name="adj1"/>
              <a:gd fmla="val 117884" name="adj2"/>
            </a:avLst>
          </a:prstGeom>
          <a:noFill/>
          <a:ln cap="flat" cmpd="sng" w="28575">
            <a:solidFill>
              <a:srgbClr val="002968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3" name="Google Shape;133;p14"/>
          <p:cNvSpPr txBox="1"/>
          <p:nvPr/>
        </p:nvSpPr>
        <p:spPr>
          <a:xfrm>
            <a:off x="2404760" y="4339706"/>
            <a:ext cx="65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6AA84F"/>
                </a:solidFill>
                <a:latin typeface="Montserrat"/>
                <a:ea typeface="Montserrat"/>
                <a:cs typeface="Montserrat"/>
                <a:sym typeface="Montserrat"/>
              </a:rPr>
              <a:t>SIM</a:t>
            </a:r>
            <a:endParaRPr b="1">
              <a:solidFill>
                <a:srgbClr val="6AA84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4" name="Google Shape;134;p14"/>
          <p:cNvSpPr txBox="1"/>
          <p:nvPr/>
        </p:nvSpPr>
        <p:spPr>
          <a:xfrm>
            <a:off x="796949" y="4339706"/>
            <a:ext cx="65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FF0000"/>
                </a:solidFill>
                <a:latin typeface="Montserrat"/>
                <a:ea typeface="Montserrat"/>
                <a:cs typeface="Montserrat"/>
                <a:sym typeface="Montserrat"/>
              </a:rPr>
              <a:t>NÃO</a:t>
            </a:r>
            <a:endParaRPr b="1">
              <a:solidFill>
                <a:srgbClr val="FF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5" name="Google Shape;135;p14"/>
          <p:cNvSpPr txBox="1"/>
          <p:nvPr/>
        </p:nvSpPr>
        <p:spPr>
          <a:xfrm>
            <a:off x="577825" y="7161708"/>
            <a:ext cx="2605500" cy="2601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71450" lvl="0" marL="269999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8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02968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Reflita sobre a </a:t>
            </a:r>
            <a:r>
              <a:rPr lang="pt-BR" sz="1200">
                <a:solidFill>
                  <a:srgbClr val="002968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origem da ansiedade e medo.</a:t>
            </a:r>
            <a:endParaRPr sz="1200">
              <a:solidFill>
                <a:srgbClr val="002968"/>
              </a:solidFill>
              <a:highlight>
                <a:srgbClr val="C8FF00"/>
              </a:highlight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171450" lvl="0" marL="269999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968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02968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Liste os impactos e riscos</a:t>
            </a:r>
            <a:r>
              <a:rPr lang="pt-BR" sz="1200">
                <a:solidFill>
                  <a:srgbClr val="002968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da decisão.</a:t>
            </a:r>
            <a:endParaRPr sz="1200">
              <a:solidFill>
                <a:srgbClr val="002968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171450" lvl="0" marL="269999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968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02968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Avalie a probabilidade</a:t>
            </a:r>
            <a:r>
              <a:rPr lang="pt-BR" sz="1200">
                <a:solidFill>
                  <a:srgbClr val="002968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dos impactos ocorrerem.</a:t>
            </a:r>
            <a:endParaRPr sz="1200">
              <a:solidFill>
                <a:srgbClr val="002968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171450" lvl="0" marL="269999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02968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02968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Considere </a:t>
            </a:r>
            <a:r>
              <a:rPr lang="pt-BR" sz="1200">
                <a:solidFill>
                  <a:srgbClr val="002968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envolver um gestor, colega líder ou a equipe </a:t>
            </a:r>
            <a:r>
              <a:rPr lang="pt-BR" sz="1200">
                <a:solidFill>
                  <a:srgbClr val="002968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para obter apoio e aumentar sua sensação de segurança.</a:t>
            </a:r>
            <a:endParaRPr sz="1200">
              <a:solidFill>
                <a:srgbClr val="002968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36" name="Google Shape;136;p14"/>
          <p:cNvSpPr/>
          <p:nvPr/>
        </p:nvSpPr>
        <p:spPr>
          <a:xfrm>
            <a:off x="0" y="-116462"/>
            <a:ext cx="13906500" cy="1003500"/>
          </a:xfrm>
          <a:prstGeom prst="rect">
            <a:avLst/>
          </a:prstGeom>
          <a:solidFill>
            <a:srgbClr val="02377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7" name="Google Shape;13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86026" y="-641300"/>
            <a:ext cx="1859343" cy="18593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9698" y="133615"/>
            <a:ext cx="3414762" cy="455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14"/>
          <p:cNvPicPr preferRelativeResize="0"/>
          <p:nvPr/>
        </p:nvPicPr>
        <p:blipFill rotWithShape="1">
          <a:blip r:embed="rId6">
            <a:alphaModFix/>
          </a:blip>
          <a:srcRect b="13812" l="1719" r="0" t="63181"/>
          <a:stretch/>
        </p:blipFill>
        <p:spPr>
          <a:xfrm>
            <a:off x="10785934" y="-20222"/>
            <a:ext cx="3137243" cy="810872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14"/>
          <p:cNvSpPr/>
          <p:nvPr/>
        </p:nvSpPr>
        <p:spPr>
          <a:xfrm>
            <a:off x="3961600" y="6774242"/>
            <a:ext cx="2605500" cy="3329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4"/>
          <p:cNvSpPr/>
          <p:nvPr/>
        </p:nvSpPr>
        <p:spPr>
          <a:xfrm>
            <a:off x="3838600" y="3418666"/>
            <a:ext cx="2851500" cy="823800"/>
          </a:xfrm>
          <a:prstGeom prst="diamond">
            <a:avLst/>
          </a:prstGeom>
          <a:solidFill>
            <a:srgbClr val="FFFFFF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214150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PRECISA TOMAR ESTA DECISÃO AGORA?</a:t>
            </a:r>
            <a:endParaRPr b="1" sz="800"/>
          </a:p>
        </p:txBody>
      </p:sp>
      <p:sp>
        <p:nvSpPr>
          <p:cNvPr id="142" name="Google Shape;142;p14"/>
          <p:cNvSpPr/>
          <p:nvPr/>
        </p:nvSpPr>
        <p:spPr>
          <a:xfrm>
            <a:off x="3961600" y="5442286"/>
            <a:ext cx="2605500" cy="685500"/>
          </a:xfrm>
          <a:prstGeom prst="roundRect">
            <a:avLst>
              <a:gd fmla="val 50000" name="adj"/>
            </a:avLst>
          </a:prstGeom>
          <a:solidFill>
            <a:srgbClr val="E06666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FFFFFF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Aguarde até que suas emoções se acalmem</a:t>
            </a:r>
            <a:endParaRPr sz="1200">
              <a:solidFill>
                <a:srgbClr val="FFFFFF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43" name="Google Shape;143;p14"/>
          <p:cNvSpPr/>
          <p:nvPr/>
        </p:nvSpPr>
        <p:spPr>
          <a:xfrm>
            <a:off x="3962338" y="6417405"/>
            <a:ext cx="2605500" cy="685500"/>
          </a:xfrm>
          <a:prstGeom prst="roundRect">
            <a:avLst>
              <a:gd fmla="val 50000" name="adj"/>
            </a:avLst>
          </a:prstGeom>
          <a:solidFill>
            <a:srgbClr val="C8FF00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002968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Considere realizar as seguintes ações:</a:t>
            </a:r>
            <a:endParaRPr sz="1200">
              <a:solidFill>
                <a:srgbClr val="002968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cxnSp>
        <p:nvCxnSpPr>
          <p:cNvPr id="144" name="Google Shape;144;p14"/>
          <p:cNvCxnSpPr>
            <a:stCxn id="141" idx="2"/>
            <a:endCxn id="143" idx="3"/>
          </p:cNvCxnSpPr>
          <p:nvPr/>
        </p:nvCxnSpPr>
        <p:spPr>
          <a:xfrm flipH="1" rot="-5400000">
            <a:off x="4657300" y="4849516"/>
            <a:ext cx="2517600" cy="1303500"/>
          </a:xfrm>
          <a:prstGeom prst="bentConnector4">
            <a:avLst>
              <a:gd fmla="val 43195" name="adj1"/>
              <a:gd fmla="val 118267" name="adj2"/>
            </a:avLst>
          </a:prstGeom>
          <a:noFill/>
          <a:ln cap="flat" cmpd="sng" w="28575">
            <a:solidFill>
              <a:srgbClr val="002968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5" name="Google Shape;145;p14"/>
          <p:cNvCxnSpPr>
            <a:stCxn id="141" idx="2"/>
            <a:endCxn id="142" idx="1"/>
          </p:cNvCxnSpPr>
          <p:nvPr/>
        </p:nvCxnSpPr>
        <p:spPr>
          <a:xfrm rot="5400000">
            <a:off x="3841750" y="4362466"/>
            <a:ext cx="1542600" cy="1302600"/>
          </a:xfrm>
          <a:prstGeom prst="bentConnector4">
            <a:avLst>
              <a:gd fmla="val 38888" name="adj1"/>
              <a:gd fmla="val 118292" name="adj2"/>
            </a:avLst>
          </a:prstGeom>
          <a:noFill/>
          <a:ln cap="flat" cmpd="sng" w="28575">
            <a:solidFill>
              <a:srgbClr val="002968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46" name="Google Shape;146;p14"/>
          <p:cNvSpPr txBox="1"/>
          <p:nvPr/>
        </p:nvSpPr>
        <p:spPr>
          <a:xfrm>
            <a:off x="5788535" y="4353798"/>
            <a:ext cx="65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6AA84F"/>
                </a:solidFill>
                <a:latin typeface="Montserrat"/>
                <a:ea typeface="Montserrat"/>
                <a:cs typeface="Montserrat"/>
                <a:sym typeface="Montserrat"/>
              </a:rPr>
              <a:t>SIM</a:t>
            </a:r>
            <a:endParaRPr b="1">
              <a:solidFill>
                <a:srgbClr val="6AA84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7" name="Google Shape;147;p14"/>
          <p:cNvSpPr txBox="1"/>
          <p:nvPr/>
        </p:nvSpPr>
        <p:spPr>
          <a:xfrm>
            <a:off x="4180724" y="4353798"/>
            <a:ext cx="65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FF0000"/>
                </a:solidFill>
                <a:latin typeface="Montserrat"/>
                <a:ea typeface="Montserrat"/>
                <a:cs typeface="Montserrat"/>
                <a:sym typeface="Montserrat"/>
              </a:rPr>
              <a:t>NÃO</a:t>
            </a:r>
            <a:endParaRPr b="1">
              <a:solidFill>
                <a:srgbClr val="FF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8" name="Google Shape;148;p14"/>
          <p:cNvSpPr txBox="1"/>
          <p:nvPr/>
        </p:nvSpPr>
        <p:spPr>
          <a:xfrm>
            <a:off x="4022800" y="7221167"/>
            <a:ext cx="2483100" cy="142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71450" lvl="0" marL="269999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23770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2377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Reflita para </a:t>
            </a:r>
            <a:r>
              <a:rPr lang="pt-BR" sz="1200">
                <a:solidFill>
                  <a:srgbClr val="023770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não ser excessivamente otimista.</a:t>
            </a:r>
            <a:endParaRPr sz="1200">
              <a:solidFill>
                <a:srgbClr val="023770"/>
              </a:solidFill>
              <a:highlight>
                <a:srgbClr val="C8FF00"/>
              </a:highlight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171450" lvl="0" marL="269999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23770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23770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Avalie diferentes cenários com base em fatos</a:t>
            </a:r>
            <a:r>
              <a:rPr lang="pt-BR" sz="1200">
                <a:solidFill>
                  <a:srgbClr val="02377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e experiências prévias antes de tomar sua decisão.</a:t>
            </a:r>
            <a:endParaRPr sz="1200">
              <a:solidFill>
                <a:srgbClr val="023770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149" name="Google Shape;149;p14"/>
          <p:cNvCxnSpPr>
            <a:stCxn id="125" idx="2"/>
            <a:endCxn id="141" idx="0"/>
          </p:cNvCxnSpPr>
          <p:nvPr/>
        </p:nvCxnSpPr>
        <p:spPr>
          <a:xfrm flipH="1">
            <a:off x="5264350" y="2899382"/>
            <a:ext cx="11100" cy="519300"/>
          </a:xfrm>
          <a:prstGeom prst="straightConnector1">
            <a:avLst/>
          </a:prstGeom>
          <a:noFill/>
          <a:ln cap="flat" cmpd="sng" w="28575">
            <a:solidFill>
              <a:srgbClr val="002968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0" name="Google Shape;150;p14"/>
          <p:cNvSpPr/>
          <p:nvPr/>
        </p:nvSpPr>
        <p:spPr>
          <a:xfrm>
            <a:off x="7346838" y="6773152"/>
            <a:ext cx="2605500" cy="3329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14"/>
          <p:cNvSpPr/>
          <p:nvPr/>
        </p:nvSpPr>
        <p:spPr>
          <a:xfrm>
            <a:off x="7223838" y="3417575"/>
            <a:ext cx="2851500" cy="823800"/>
          </a:xfrm>
          <a:prstGeom prst="diamond">
            <a:avLst/>
          </a:prstGeom>
          <a:solidFill>
            <a:srgbClr val="FFFFFF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214150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PRECISA TOMAR ESTA DECISÃO AGORA?</a:t>
            </a:r>
            <a:endParaRPr b="1" sz="800"/>
          </a:p>
        </p:txBody>
      </p:sp>
      <p:sp>
        <p:nvSpPr>
          <p:cNvPr id="152" name="Google Shape;152;p14"/>
          <p:cNvSpPr/>
          <p:nvPr/>
        </p:nvSpPr>
        <p:spPr>
          <a:xfrm>
            <a:off x="7346838" y="5441195"/>
            <a:ext cx="2605500" cy="685500"/>
          </a:xfrm>
          <a:prstGeom prst="roundRect">
            <a:avLst>
              <a:gd fmla="val 50000" name="adj"/>
            </a:avLst>
          </a:prstGeom>
          <a:solidFill>
            <a:srgbClr val="E06666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FFFFFF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Aguarde até que suas emoções se acalmem</a:t>
            </a:r>
            <a:endParaRPr sz="1200">
              <a:solidFill>
                <a:srgbClr val="FFFFFF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53" name="Google Shape;153;p14"/>
          <p:cNvSpPr/>
          <p:nvPr/>
        </p:nvSpPr>
        <p:spPr>
          <a:xfrm>
            <a:off x="7346838" y="6430390"/>
            <a:ext cx="2605500" cy="685500"/>
          </a:xfrm>
          <a:prstGeom prst="roundRect">
            <a:avLst>
              <a:gd fmla="val 50000" name="adj"/>
            </a:avLst>
          </a:prstGeom>
          <a:solidFill>
            <a:srgbClr val="C8FF00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002968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Considere realizar as seguintes ações:</a:t>
            </a:r>
            <a:endParaRPr sz="1200">
              <a:solidFill>
                <a:srgbClr val="002968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cxnSp>
        <p:nvCxnSpPr>
          <p:cNvPr id="154" name="Google Shape;154;p14"/>
          <p:cNvCxnSpPr>
            <a:stCxn id="151" idx="2"/>
            <a:endCxn id="153" idx="3"/>
          </p:cNvCxnSpPr>
          <p:nvPr/>
        </p:nvCxnSpPr>
        <p:spPr>
          <a:xfrm flipH="1" rot="-5400000">
            <a:off x="8035188" y="4855775"/>
            <a:ext cx="2531700" cy="1302900"/>
          </a:xfrm>
          <a:prstGeom prst="bentConnector4">
            <a:avLst>
              <a:gd fmla="val 23916" name="adj1"/>
              <a:gd fmla="val 118265" name="adj2"/>
            </a:avLst>
          </a:prstGeom>
          <a:noFill/>
          <a:ln cap="flat" cmpd="sng" w="28575">
            <a:solidFill>
              <a:srgbClr val="002968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5" name="Google Shape;155;p14"/>
          <p:cNvCxnSpPr>
            <a:stCxn id="151" idx="2"/>
            <a:endCxn id="152" idx="1"/>
          </p:cNvCxnSpPr>
          <p:nvPr/>
        </p:nvCxnSpPr>
        <p:spPr>
          <a:xfrm rot="5400000">
            <a:off x="7226988" y="4361375"/>
            <a:ext cx="1542600" cy="1302600"/>
          </a:xfrm>
          <a:prstGeom prst="bentConnector4">
            <a:avLst>
              <a:gd fmla="val 38888" name="adj1"/>
              <a:gd fmla="val 118292" name="adj2"/>
            </a:avLst>
          </a:prstGeom>
          <a:noFill/>
          <a:ln cap="flat" cmpd="sng" w="28575">
            <a:solidFill>
              <a:srgbClr val="002968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56" name="Google Shape;156;p14"/>
          <p:cNvSpPr txBox="1"/>
          <p:nvPr/>
        </p:nvSpPr>
        <p:spPr>
          <a:xfrm>
            <a:off x="9173772" y="4352708"/>
            <a:ext cx="65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6AA84F"/>
                </a:solidFill>
                <a:latin typeface="Montserrat"/>
                <a:ea typeface="Montserrat"/>
                <a:cs typeface="Montserrat"/>
                <a:sym typeface="Montserrat"/>
              </a:rPr>
              <a:t>SIM</a:t>
            </a:r>
            <a:endParaRPr b="1">
              <a:solidFill>
                <a:srgbClr val="6AA84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7" name="Google Shape;157;p14"/>
          <p:cNvSpPr txBox="1"/>
          <p:nvPr/>
        </p:nvSpPr>
        <p:spPr>
          <a:xfrm>
            <a:off x="7565961" y="4352708"/>
            <a:ext cx="65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FF0000"/>
                </a:solidFill>
                <a:latin typeface="Montserrat"/>
                <a:ea typeface="Montserrat"/>
                <a:cs typeface="Montserrat"/>
                <a:sym typeface="Montserrat"/>
              </a:rPr>
              <a:t>NÃO</a:t>
            </a:r>
            <a:endParaRPr b="1">
              <a:solidFill>
                <a:srgbClr val="FF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8" name="Google Shape;158;p14"/>
          <p:cNvSpPr txBox="1"/>
          <p:nvPr/>
        </p:nvSpPr>
        <p:spPr>
          <a:xfrm>
            <a:off x="7383950" y="7126209"/>
            <a:ext cx="2483100" cy="247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71450" lvl="0" marL="360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23770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2377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Busque refletir sobre </a:t>
            </a:r>
            <a:r>
              <a:rPr lang="pt-BR" sz="1200">
                <a:solidFill>
                  <a:srgbClr val="023770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como essa decisão pode te impactar positivamente.</a:t>
            </a:r>
            <a:endParaRPr sz="1200">
              <a:solidFill>
                <a:srgbClr val="023770"/>
              </a:solidFill>
              <a:highlight>
                <a:srgbClr val="C8FF00"/>
              </a:highlight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171450" lvl="0" marL="3600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23770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2377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Considere como a decisão está alinhada com </a:t>
            </a:r>
            <a:r>
              <a:rPr lang="pt-BR" sz="1200">
                <a:solidFill>
                  <a:srgbClr val="023770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algo que é importante para você.</a:t>
            </a:r>
            <a:endParaRPr sz="1200">
              <a:solidFill>
                <a:srgbClr val="023770"/>
              </a:solidFill>
              <a:highlight>
                <a:srgbClr val="C8FF00"/>
              </a:highlight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171450" lvl="0" marL="36000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23770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2377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Tente </a:t>
            </a:r>
            <a:r>
              <a:rPr lang="pt-BR" sz="1200">
                <a:solidFill>
                  <a:srgbClr val="023770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despertar interesse e engajamento</a:t>
            </a:r>
            <a:r>
              <a:rPr lang="pt-BR" sz="1200">
                <a:solidFill>
                  <a:srgbClr val="02377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na avaliação da situação.</a:t>
            </a:r>
            <a:endParaRPr sz="1200">
              <a:solidFill>
                <a:srgbClr val="023770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59" name="Google Shape;159;p14"/>
          <p:cNvSpPr/>
          <p:nvPr/>
        </p:nvSpPr>
        <p:spPr>
          <a:xfrm>
            <a:off x="10683900" y="6773152"/>
            <a:ext cx="2605500" cy="3329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4"/>
          <p:cNvSpPr/>
          <p:nvPr/>
        </p:nvSpPr>
        <p:spPr>
          <a:xfrm>
            <a:off x="10560900" y="3417575"/>
            <a:ext cx="2851500" cy="823800"/>
          </a:xfrm>
          <a:prstGeom prst="diamond">
            <a:avLst/>
          </a:prstGeom>
          <a:solidFill>
            <a:srgbClr val="FFFFFF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214150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PRECISA TOMAR ESTA DECISÃO AGORA?</a:t>
            </a:r>
            <a:endParaRPr b="1" sz="800"/>
          </a:p>
        </p:txBody>
      </p:sp>
      <p:sp>
        <p:nvSpPr>
          <p:cNvPr id="161" name="Google Shape;161;p14"/>
          <p:cNvSpPr/>
          <p:nvPr/>
        </p:nvSpPr>
        <p:spPr>
          <a:xfrm>
            <a:off x="10683900" y="5441195"/>
            <a:ext cx="2605500" cy="685500"/>
          </a:xfrm>
          <a:prstGeom prst="roundRect">
            <a:avLst>
              <a:gd fmla="val 50000" name="adj"/>
            </a:avLst>
          </a:prstGeom>
          <a:solidFill>
            <a:srgbClr val="E06666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FFFFFF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Aguarde até que suas emoções se acalmem</a:t>
            </a:r>
            <a:endParaRPr sz="1200">
              <a:solidFill>
                <a:srgbClr val="FFFFFF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62" name="Google Shape;162;p14"/>
          <p:cNvSpPr/>
          <p:nvPr/>
        </p:nvSpPr>
        <p:spPr>
          <a:xfrm>
            <a:off x="10683900" y="6430390"/>
            <a:ext cx="2605500" cy="685500"/>
          </a:xfrm>
          <a:prstGeom prst="roundRect">
            <a:avLst>
              <a:gd fmla="val 50000" name="adj"/>
            </a:avLst>
          </a:prstGeom>
          <a:solidFill>
            <a:srgbClr val="C8FF00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002968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Considere realizar as seguintes ações:</a:t>
            </a:r>
            <a:endParaRPr sz="1200">
              <a:solidFill>
                <a:srgbClr val="002968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cxnSp>
        <p:nvCxnSpPr>
          <p:cNvPr id="163" name="Google Shape;163;p14"/>
          <p:cNvCxnSpPr>
            <a:stCxn id="160" idx="2"/>
            <a:endCxn id="162" idx="3"/>
          </p:cNvCxnSpPr>
          <p:nvPr/>
        </p:nvCxnSpPr>
        <p:spPr>
          <a:xfrm flipH="1" rot="-5400000">
            <a:off x="11372250" y="4855775"/>
            <a:ext cx="2531700" cy="1302900"/>
          </a:xfrm>
          <a:prstGeom prst="bentConnector4">
            <a:avLst>
              <a:gd fmla="val 23367" name="adj1"/>
              <a:gd fmla="val 118265" name="adj2"/>
            </a:avLst>
          </a:prstGeom>
          <a:noFill/>
          <a:ln cap="flat" cmpd="sng" w="28575">
            <a:solidFill>
              <a:srgbClr val="002968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64" name="Google Shape;164;p14"/>
          <p:cNvCxnSpPr>
            <a:stCxn id="160" idx="2"/>
            <a:endCxn id="161" idx="1"/>
          </p:cNvCxnSpPr>
          <p:nvPr/>
        </p:nvCxnSpPr>
        <p:spPr>
          <a:xfrm rot="5400000">
            <a:off x="10564050" y="4361375"/>
            <a:ext cx="1542600" cy="1302600"/>
          </a:xfrm>
          <a:prstGeom prst="bentConnector4">
            <a:avLst>
              <a:gd fmla="val 38888" name="adj1"/>
              <a:gd fmla="val 118292" name="adj2"/>
            </a:avLst>
          </a:prstGeom>
          <a:noFill/>
          <a:ln cap="flat" cmpd="sng" w="28575">
            <a:solidFill>
              <a:srgbClr val="002968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65" name="Google Shape;165;p14"/>
          <p:cNvSpPr txBox="1"/>
          <p:nvPr/>
        </p:nvSpPr>
        <p:spPr>
          <a:xfrm>
            <a:off x="12510835" y="4352708"/>
            <a:ext cx="65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6AA84F"/>
                </a:solidFill>
                <a:latin typeface="Montserrat"/>
                <a:ea typeface="Montserrat"/>
                <a:cs typeface="Montserrat"/>
                <a:sym typeface="Montserrat"/>
              </a:rPr>
              <a:t>SIM</a:t>
            </a:r>
            <a:endParaRPr b="1">
              <a:solidFill>
                <a:srgbClr val="6AA84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6" name="Google Shape;166;p14"/>
          <p:cNvSpPr txBox="1"/>
          <p:nvPr/>
        </p:nvSpPr>
        <p:spPr>
          <a:xfrm>
            <a:off x="10793300" y="7232595"/>
            <a:ext cx="2434800" cy="247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71450" lvl="0" marL="269999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23770"/>
              </a:buClr>
              <a:buSzPts val="1200"/>
              <a:buFont typeface="Montserrat Medium"/>
              <a:buAutoNum type="arabicPeriod"/>
            </a:pPr>
            <a:r>
              <a:rPr lang="pt-BR" sz="1200">
                <a:solidFill>
                  <a:srgbClr val="02377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Evite </a:t>
            </a:r>
            <a:r>
              <a:rPr lang="pt-BR" sz="1200">
                <a:solidFill>
                  <a:srgbClr val="023770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decisões impulsivas e arriscadas.</a:t>
            </a:r>
            <a:endParaRPr sz="1200">
              <a:solidFill>
                <a:srgbClr val="023770"/>
              </a:solidFill>
              <a:highlight>
                <a:srgbClr val="C8FF00"/>
              </a:highlight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171450" lvl="0" marL="269999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23770"/>
              </a:buClr>
              <a:buSzPts val="1200"/>
              <a:buFont typeface="Montserrat Medium"/>
              <a:buAutoNum type="arabicPeriod"/>
            </a:pPr>
            <a:r>
              <a:rPr lang="pt-BR" sz="1200">
                <a:solidFill>
                  <a:srgbClr val="02377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Utilize </a:t>
            </a:r>
            <a:r>
              <a:rPr lang="pt-BR" sz="1200">
                <a:solidFill>
                  <a:srgbClr val="023770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técnicas para controlar a raiva</a:t>
            </a:r>
            <a:r>
              <a:rPr lang="pt-BR" sz="1200">
                <a:solidFill>
                  <a:srgbClr val="02377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, como respiração consciente ou mudança de foco temporária.</a:t>
            </a:r>
            <a:endParaRPr sz="1200">
              <a:solidFill>
                <a:srgbClr val="023770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171450" lvl="0" marL="269999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23770"/>
              </a:buClr>
              <a:buSzPts val="1200"/>
              <a:buFont typeface="Montserrat Medium"/>
              <a:buAutoNum type="arabicPeriod"/>
            </a:pPr>
            <a:r>
              <a:rPr lang="pt-BR" sz="1200">
                <a:solidFill>
                  <a:srgbClr val="023770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Enumere os riscos </a:t>
            </a:r>
            <a:r>
              <a:rPr lang="pt-BR" sz="1200">
                <a:solidFill>
                  <a:srgbClr val="02377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 explore diferentes caminhos de decisão com cautela.</a:t>
            </a:r>
            <a:endParaRPr sz="1200">
              <a:solidFill>
                <a:srgbClr val="023770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67" name="Google Shape;167;p14"/>
          <p:cNvSpPr txBox="1"/>
          <p:nvPr/>
        </p:nvSpPr>
        <p:spPr>
          <a:xfrm>
            <a:off x="10903024" y="4352708"/>
            <a:ext cx="65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FF0000"/>
                </a:solidFill>
                <a:latin typeface="Montserrat"/>
                <a:ea typeface="Montserrat"/>
                <a:cs typeface="Montserrat"/>
                <a:sym typeface="Montserrat"/>
              </a:rPr>
              <a:t>NÃO</a:t>
            </a:r>
            <a:endParaRPr b="1">
              <a:solidFill>
                <a:srgbClr val="FF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68" name="Google Shape;168;p14"/>
          <p:cNvCxnSpPr>
            <a:stCxn id="124" idx="2"/>
            <a:endCxn id="151" idx="0"/>
          </p:cNvCxnSpPr>
          <p:nvPr/>
        </p:nvCxnSpPr>
        <p:spPr>
          <a:xfrm>
            <a:off x="8631050" y="2899382"/>
            <a:ext cx="18600" cy="518100"/>
          </a:xfrm>
          <a:prstGeom prst="straightConnector1">
            <a:avLst/>
          </a:prstGeom>
          <a:noFill/>
          <a:ln cap="flat" cmpd="sng" w="28575">
            <a:solidFill>
              <a:srgbClr val="002968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9" name="Google Shape;169;p14"/>
          <p:cNvCxnSpPr>
            <a:stCxn id="126" idx="2"/>
            <a:endCxn id="160" idx="0"/>
          </p:cNvCxnSpPr>
          <p:nvPr/>
        </p:nvCxnSpPr>
        <p:spPr>
          <a:xfrm>
            <a:off x="11986650" y="2899382"/>
            <a:ext cx="0" cy="518100"/>
          </a:xfrm>
          <a:prstGeom prst="straightConnector1">
            <a:avLst/>
          </a:prstGeom>
          <a:noFill/>
          <a:ln cap="flat" cmpd="sng" w="28575">
            <a:solidFill>
              <a:srgbClr val="002968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5"/>
          <p:cNvSpPr/>
          <p:nvPr/>
        </p:nvSpPr>
        <p:spPr>
          <a:xfrm>
            <a:off x="3852188" y="7020661"/>
            <a:ext cx="2605500" cy="3329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5"/>
          <p:cNvSpPr/>
          <p:nvPr/>
        </p:nvSpPr>
        <p:spPr>
          <a:xfrm>
            <a:off x="494100" y="1281578"/>
            <a:ext cx="12918300" cy="441900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rgbClr val="002968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Como estou me sentindo agora?</a:t>
            </a:r>
            <a:endParaRPr sz="2000">
              <a:solidFill>
                <a:srgbClr val="002968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76" name="Google Shape;176;p15"/>
          <p:cNvSpPr txBox="1"/>
          <p:nvPr/>
        </p:nvSpPr>
        <p:spPr>
          <a:xfrm>
            <a:off x="4215750" y="950013"/>
            <a:ext cx="5475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 sz="1200">
                <a:solidFill>
                  <a:srgbClr val="002968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TOMADA DE DECISÃO</a:t>
            </a:r>
            <a:endParaRPr i="1" sz="1200">
              <a:solidFill>
                <a:srgbClr val="002968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77" name="Google Shape;177;p15"/>
          <p:cNvSpPr/>
          <p:nvPr/>
        </p:nvSpPr>
        <p:spPr>
          <a:xfrm>
            <a:off x="3832450" y="1893200"/>
            <a:ext cx="2851500" cy="6069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C8FF00"/>
              </a:gs>
              <a:gs pos="100000">
                <a:srgbClr val="98FF54"/>
              </a:gs>
            </a:gsLst>
            <a:lin ang="18900044" scaled="0"/>
          </a:gra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1200">
                <a:solidFill>
                  <a:srgbClr val="002968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INSEGURO, ANSIOSO OU COM MEDO</a:t>
            </a:r>
            <a:endParaRPr sz="1200">
              <a:solidFill>
                <a:srgbClr val="002968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78" name="Google Shape;178;p15"/>
          <p:cNvSpPr/>
          <p:nvPr/>
        </p:nvSpPr>
        <p:spPr>
          <a:xfrm>
            <a:off x="7196675" y="1893200"/>
            <a:ext cx="2851500" cy="6069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C8FF00"/>
              </a:gs>
              <a:gs pos="100000">
                <a:srgbClr val="98FF54"/>
              </a:gs>
            </a:gsLst>
            <a:lin ang="18900044" scaled="0"/>
          </a:gra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1200">
                <a:solidFill>
                  <a:srgbClr val="002968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APÁTICO, TRISTE, DESINTERESSADO OU DE MAU HUMOR.</a:t>
            </a:r>
            <a:endParaRPr sz="1200">
              <a:solidFill>
                <a:srgbClr val="002968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79" name="Google Shape;179;p15"/>
          <p:cNvSpPr/>
          <p:nvPr/>
        </p:nvSpPr>
        <p:spPr>
          <a:xfrm>
            <a:off x="468225" y="1893200"/>
            <a:ext cx="2851500" cy="6069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C8FF00"/>
              </a:gs>
              <a:gs pos="100000">
                <a:srgbClr val="98FF54"/>
              </a:gs>
            </a:gsLst>
            <a:lin ang="18900044" scaled="0"/>
          </a:gra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1200">
                <a:solidFill>
                  <a:srgbClr val="002968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ENTUSIASMADO, DE BOM HUMOR OU ALEGRE</a:t>
            </a:r>
            <a:endParaRPr sz="1200">
              <a:solidFill>
                <a:srgbClr val="002968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80" name="Google Shape;180;p15"/>
          <p:cNvSpPr/>
          <p:nvPr/>
        </p:nvSpPr>
        <p:spPr>
          <a:xfrm>
            <a:off x="10560900" y="1893200"/>
            <a:ext cx="2851500" cy="606900"/>
          </a:xfrm>
          <a:prstGeom prst="roundRect">
            <a:avLst>
              <a:gd fmla="val 0" name="adj"/>
            </a:avLst>
          </a:prstGeom>
          <a:gradFill>
            <a:gsLst>
              <a:gs pos="0">
                <a:srgbClr val="C8FF00"/>
              </a:gs>
              <a:gs pos="100000">
                <a:srgbClr val="98FF54"/>
              </a:gs>
            </a:gsLst>
            <a:lin ang="18900044" scaled="0"/>
          </a:gra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1200">
                <a:solidFill>
                  <a:srgbClr val="002968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NERVOSO, INJUSTIÇADO OU COM RAIVA</a:t>
            </a:r>
            <a:endParaRPr sz="1200">
              <a:solidFill>
                <a:srgbClr val="002968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81" name="Google Shape;181;p15"/>
          <p:cNvSpPr/>
          <p:nvPr/>
        </p:nvSpPr>
        <p:spPr>
          <a:xfrm>
            <a:off x="3866771" y="2771364"/>
            <a:ext cx="2767800" cy="823800"/>
          </a:xfrm>
          <a:prstGeom prst="diamond">
            <a:avLst/>
          </a:prstGeom>
          <a:solidFill>
            <a:srgbClr val="FFFFFF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214150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PRECISA TOMAR ESTA DECISÃO AGORA?</a:t>
            </a:r>
            <a:endParaRPr b="1" sz="800"/>
          </a:p>
        </p:txBody>
      </p:sp>
      <p:cxnSp>
        <p:nvCxnSpPr>
          <p:cNvPr id="182" name="Google Shape;182;p15"/>
          <p:cNvCxnSpPr>
            <a:stCxn id="177" idx="2"/>
            <a:endCxn id="181" idx="0"/>
          </p:cNvCxnSpPr>
          <p:nvPr/>
        </p:nvCxnSpPr>
        <p:spPr>
          <a:xfrm flipH="1">
            <a:off x="5250700" y="2500100"/>
            <a:ext cx="7500" cy="271200"/>
          </a:xfrm>
          <a:prstGeom prst="straightConnector1">
            <a:avLst/>
          </a:prstGeom>
          <a:noFill/>
          <a:ln cap="flat" cmpd="sng" w="28575">
            <a:solidFill>
              <a:srgbClr val="002968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3" name="Google Shape;183;p15"/>
          <p:cNvSpPr/>
          <p:nvPr/>
        </p:nvSpPr>
        <p:spPr>
          <a:xfrm>
            <a:off x="3913825" y="6699499"/>
            <a:ext cx="2605500" cy="685500"/>
          </a:xfrm>
          <a:prstGeom prst="roundRect">
            <a:avLst>
              <a:gd fmla="val 50000" name="adj"/>
            </a:avLst>
          </a:prstGeom>
          <a:solidFill>
            <a:srgbClr val="C8FF00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002968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Considere realizar as seguintes ações:</a:t>
            </a:r>
            <a:endParaRPr sz="1200">
              <a:solidFill>
                <a:srgbClr val="002968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84" name="Google Shape;184;p15"/>
          <p:cNvSpPr txBox="1"/>
          <p:nvPr/>
        </p:nvSpPr>
        <p:spPr>
          <a:xfrm>
            <a:off x="3832438" y="7489019"/>
            <a:ext cx="2605500" cy="2601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71450" lvl="0" marL="269999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8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02968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Reflita sobre a </a:t>
            </a:r>
            <a:r>
              <a:rPr lang="pt-BR" sz="1200">
                <a:solidFill>
                  <a:srgbClr val="002968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origem da ansiedade e medo.</a:t>
            </a:r>
            <a:endParaRPr sz="1200">
              <a:solidFill>
                <a:srgbClr val="002968"/>
              </a:solidFill>
              <a:highlight>
                <a:srgbClr val="C8FF00"/>
              </a:highlight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171450" lvl="0" marL="269999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968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02968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Liste os impactos e riscos</a:t>
            </a:r>
            <a:r>
              <a:rPr lang="pt-BR" sz="1200">
                <a:solidFill>
                  <a:srgbClr val="002968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da decisão.</a:t>
            </a:r>
            <a:endParaRPr sz="1200">
              <a:solidFill>
                <a:srgbClr val="002968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171450" lvl="0" marL="269999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968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02968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Avalie a probabilidade</a:t>
            </a:r>
            <a:r>
              <a:rPr lang="pt-BR" sz="1200">
                <a:solidFill>
                  <a:srgbClr val="002968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dos impactos ocorrerem.</a:t>
            </a:r>
            <a:endParaRPr sz="1200">
              <a:solidFill>
                <a:srgbClr val="002968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171450" lvl="0" marL="269999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02968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02968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Considere </a:t>
            </a:r>
            <a:r>
              <a:rPr lang="pt-BR" sz="1200">
                <a:solidFill>
                  <a:srgbClr val="002968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envolver um gestor, colega líder ou a equipe </a:t>
            </a:r>
            <a:r>
              <a:rPr lang="pt-BR" sz="1200">
                <a:solidFill>
                  <a:srgbClr val="002968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para obter apoio e aumentar sua sensação de segurança.</a:t>
            </a:r>
            <a:endParaRPr sz="1200">
              <a:solidFill>
                <a:srgbClr val="002968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85" name="Google Shape;185;p15"/>
          <p:cNvSpPr/>
          <p:nvPr/>
        </p:nvSpPr>
        <p:spPr>
          <a:xfrm>
            <a:off x="0" y="-116462"/>
            <a:ext cx="13906500" cy="1003500"/>
          </a:xfrm>
          <a:prstGeom prst="rect">
            <a:avLst/>
          </a:prstGeom>
          <a:solidFill>
            <a:srgbClr val="02377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86" name="Google Shape;18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72151" y="-544375"/>
            <a:ext cx="1859343" cy="18593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9698" y="133615"/>
            <a:ext cx="3414762" cy="455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15"/>
          <p:cNvPicPr preferRelativeResize="0"/>
          <p:nvPr/>
        </p:nvPicPr>
        <p:blipFill rotWithShape="1">
          <a:blip r:embed="rId5">
            <a:alphaModFix/>
          </a:blip>
          <a:srcRect b="13812" l="1719" r="0" t="63181"/>
          <a:stretch/>
        </p:blipFill>
        <p:spPr>
          <a:xfrm>
            <a:off x="10785934" y="-20222"/>
            <a:ext cx="3137243" cy="810872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15"/>
          <p:cNvSpPr/>
          <p:nvPr/>
        </p:nvSpPr>
        <p:spPr>
          <a:xfrm>
            <a:off x="577600" y="7042100"/>
            <a:ext cx="2605500" cy="3054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5"/>
          <p:cNvSpPr/>
          <p:nvPr/>
        </p:nvSpPr>
        <p:spPr>
          <a:xfrm>
            <a:off x="475613" y="2785958"/>
            <a:ext cx="2851500" cy="823800"/>
          </a:xfrm>
          <a:prstGeom prst="diamond">
            <a:avLst/>
          </a:prstGeom>
          <a:solidFill>
            <a:srgbClr val="FFFFFF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214150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PRECISA TOMAR ESTA DECISÃO AGORA?</a:t>
            </a:r>
            <a:endParaRPr b="1" sz="800"/>
          </a:p>
        </p:txBody>
      </p:sp>
      <p:sp>
        <p:nvSpPr>
          <p:cNvPr id="191" name="Google Shape;191;p15"/>
          <p:cNvSpPr/>
          <p:nvPr/>
        </p:nvSpPr>
        <p:spPr>
          <a:xfrm>
            <a:off x="591225" y="4443345"/>
            <a:ext cx="2605500" cy="685500"/>
          </a:xfrm>
          <a:prstGeom prst="roundRect">
            <a:avLst>
              <a:gd fmla="val 50000" name="adj"/>
            </a:avLst>
          </a:prstGeom>
          <a:solidFill>
            <a:srgbClr val="E06666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FFFFFF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Que tal cultivar seu bom humor e sua autoconfiança até a tomada de decisão?</a:t>
            </a:r>
            <a:endParaRPr sz="1200">
              <a:solidFill>
                <a:srgbClr val="FFFFFF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92" name="Google Shape;192;p15"/>
          <p:cNvSpPr/>
          <p:nvPr/>
        </p:nvSpPr>
        <p:spPr>
          <a:xfrm>
            <a:off x="577588" y="6699338"/>
            <a:ext cx="2605500" cy="685500"/>
          </a:xfrm>
          <a:prstGeom prst="roundRect">
            <a:avLst>
              <a:gd fmla="val 50000" name="adj"/>
            </a:avLst>
          </a:prstGeom>
          <a:solidFill>
            <a:srgbClr val="C8FF00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002968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Considere realizar as seguintes ações:</a:t>
            </a:r>
            <a:endParaRPr sz="1200">
              <a:solidFill>
                <a:srgbClr val="002968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cxnSp>
        <p:nvCxnSpPr>
          <p:cNvPr id="193" name="Google Shape;193;p15"/>
          <p:cNvCxnSpPr>
            <a:stCxn id="190" idx="2"/>
            <a:endCxn id="192" idx="3"/>
          </p:cNvCxnSpPr>
          <p:nvPr/>
        </p:nvCxnSpPr>
        <p:spPr>
          <a:xfrm flipH="1" rot="-5400000">
            <a:off x="826012" y="4685108"/>
            <a:ext cx="3432300" cy="1281600"/>
          </a:xfrm>
          <a:prstGeom prst="bentConnector4">
            <a:avLst>
              <a:gd fmla="val 12644" name="adj1"/>
              <a:gd fmla="val 118590" name="adj2"/>
            </a:avLst>
          </a:prstGeom>
          <a:noFill/>
          <a:ln cap="flat" cmpd="sng" w="28575">
            <a:solidFill>
              <a:srgbClr val="002968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94" name="Google Shape;194;p15"/>
          <p:cNvCxnSpPr>
            <a:stCxn id="190" idx="2"/>
            <a:endCxn id="191" idx="1"/>
          </p:cNvCxnSpPr>
          <p:nvPr/>
        </p:nvCxnSpPr>
        <p:spPr>
          <a:xfrm rot="5400000">
            <a:off x="658163" y="3542858"/>
            <a:ext cx="1176300" cy="1310100"/>
          </a:xfrm>
          <a:prstGeom prst="bentConnector4">
            <a:avLst>
              <a:gd fmla="val 35433" name="adj1"/>
              <a:gd fmla="val 118179" name="adj2"/>
            </a:avLst>
          </a:prstGeom>
          <a:noFill/>
          <a:ln cap="flat" cmpd="sng" w="28575">
            <a:solidFill>
              <a:srgbClr val="002968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95" name="Google Shape;195;p15"/>
          <p:cNvSpPr txBox="1"/>
          <p:nvPr/>
        </p:nvSpPr>
        <p:spPr>
          <a:xfrm>
            <a:off x="638788" y="7489026"/>
            <a:ext cx="2483100" cy="142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71450" lvl="0" marL="269999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23770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2377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Reflita para </a:t>
            </a:r>
            <a:r>
              <a:rPr lang="pt-BR" sz="1200">
                <a:solidFill>
                  <a:srgbClr val="023770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não ser excessivamente otimista.</a:t>
            </a:r>
            <a:endParaRPr sz="1200">
              <a:solidFill>
                <a:srgbClr val="023770"/>
              </a:solidFill>
              <a:highlight>
                <a:srgbClr val="C8FF00"/>
              </a:highlight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171450" lvl="0" marL="269999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23770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23770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Avalie diferentes cenários com base em fatos</a:t>
            </a:r>
            <a:r>
              <a:rPr lang="pt-BR" sz="1200">
                <a:solidFill>
                  <a:srgbClr val="02377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e experiências prévias antes de tomar sua decisão.</a:t>
            </a:r>
            <a:endParaRPr sz="1200">
              <a:solidFill>
                <a:srgbClr val="023770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196" name="Google Shape;196;p15"/>
          <p:cNvCxnSpPr>
            <a:stCxn id="179" idx="2"/>
            <a:endCxn id="190" idx="0"/>
          </p:cNvCxnSpPr>
          <p:nvPr/>
        </p:nvCxnSpPr>
        <p:spPr>
          <a:xfrm>
            <a:off x="1893975" y="2500100"/>
            <a:ext cx="7500" cy="285900"/>
          </a:xfrm>
          <a:prstGeom prst="straightConnector1">
            <a:avLst/>
          </a:prstGeom>
          <a:noFill/>
          <a:ln cap="flat" cmpd="sng" w="28575">
            <a:solidFill>
              <a:srgbClr val="002968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7" name="Google Shape;197;p15"/>
          <p:cNvSpPr/>
          <p:nvPr/>
        </p:nvSpPr>
        <p:spPr>
          <a:xfrm>
            <a:off x="7377213" y="7041064"/>
            <a:ext cx="2605500" cy="3329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5"/>
          <p:cNvSpPr/>
          <p:nvPr/>
        </p:nvSpPr>
        <p:spPr>
          <a:xfrm>
            <a:off x="7174242" y="2777867"/>
            <a:ext cx="2851500" cy="823800"/>
          </a:xfrm>
          <a:prstGeom prst="diamond">
            <a:avLst/>
          </a:prstGeom>
          <a:solidFill>
            <a:srgbClr val="FFFFFF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214150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PRECISA TOMAR ESTA DECISÃO AGORA?</a:t>
            </a:r>
            <a:endParaRPr b="1" sz="800"/>
          </a:p>
        </p:txBody>
      </p:sp>
      <p:sp>
        <p:nvSpPr>
          <p:cNvPr id="199" name="Google Shape;199;p15"/>
          <p:cNvSpPr/>
          <p:nvPr/>
        </p:nvSpPr>
        <p:spPr>
          <a:xfrm>
            <a:off x="6128813" y="4093450"/>
            <a:ext cx="4984200" cy="685500"/>
          </a:xfrm>
          <a:prstGeom prst="roundRect">
            <a:avLst>
              <a:gd fmla="val 50000" name="adj"/>
            </a:avLst>
          </a:prstGeom>
          <a:solidFill>
            <a:srgbClr val="E06666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FFFFFF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Explore suas emoções antes, utilize o framework do método RULER para isso!</a:t>
            </a:r>
            <a:endParaRPr sz="1200">
              <a:solidFill>
                <a:srgbClr val="FFFFFF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200" name="Google Shape;200;p15"/>
          <p:cNvSpPr/>
          <p:nvPr/>
        </p:nvSpPr>
        <p:spPr>
          <a:xfrm>
            <a:off x="7377213" y="6698302"/>
            <a:ext cx="2605500" cy="685500"/>
          </a:xfrm>
          <a:prstGeom prst="roundRect">
            <a:avLst>
              <a:gd fmla="val 50000" name="adj"/>
            </a:avLst>
          </a:prstGeom>
          <a:solidFill>
            <a:srgbClr val="C8FF00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002968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Considere realizar as seguintes ações:</a:t>
            </a:r>
            <a:endParaRPr sz="1200">
              <a:solidFill>
                <a:srgbClr val="002968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cxnSp>
        <p:nvCxnSpPr>
          <p:cNvPr id="201" name="Google Shape;201;p15"/>
          <p:cNvCxnSpPr>
            <a:stCxn id="198" idx="3"/>
            <a:endCxn id="200" idx="3"/>
          </p:cNvCxnSpPr>
          <p:nvPr/>
        </p:nvCxnSpPr>
        <p:spPr>
          <a:xfrm flipH="1">
            <a:off x="9982842" y="3189767"/>
            <a:ext cx="42900" cy="3851400"/>
          </a:xfrm>
          <a:prstGeom prst="bentConnector3">
            <a:avLst>
              <a:gd fmla="val -555070" name="adj1"/>
            </a:avLst>
          </a:prstGeom>
          <a:noFill/>
          <a:ln cap="flat" cmpd="sng" w="28575">
            <a:solidFill>
              <a:srgbClr val="002968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02" name="Google Shape;202;p15"/>
          <p:cNvSpPr txBox="1"/>
          <p:nvPr/>
        </p:nvSpPr>
        <p:spPr>
          <a:xfrm>
            <a:off x="9538972" y="3429229"/>
            <a:ext cx="65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6AA84F"/>
                </a:solidFill>
                <a:latin typeface="Montserrat"/>
                <a:ea typeface="Montserrat"/>
                <a:cs typeface="Montserrat"/>
                <a:sym typeface="Montserrat"/>
              </a:rPr>
              <a:t>SIM</a:t>
            </a:r>
            <a:endParaRPr b="1">
              <a:solidFill>
                <a:srgbClr val="6AA84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3" name="Google Shape;203;p15"/>
          <p:cNvSpPr txBox="1"/>
          <p:nvPr/>
        </p:nvSpPr>
        <p:spPr>
          <a:xfrm>
            <a:off x="7565961" y="3648154"/>
            <a:ext cx="65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FF0000"/>
                </a:solidFill>
                <a:latin typeface="Montserrat"/>
                <a:ea typeface="Montserrat"/>
                <a:cs typeface="Montserrat"/>
                <a:sym typeface="Montserrat"/>
              </a:rPr>
              <a:t>NÃO</a:t>
            </a:r>
            <a:endParaRPr b="1">
              <a:solidFill>
                <a:srgbClr val="FF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4" name="Google Shape;204;p15"/>
          <p:cNvSpPr txBox="1"/>
          <p:nvPr/>
        </p:nvSpPr>
        <p:spPr>
          <a:xfrm>
            <a:off x="7438425" y="7474496"/>
            <a:ext cx="2483100" cy="247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71450" lvl="0" marL="360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23770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2377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Busque refletir sobre </a:t>
            </a:r>
            <a:r>
              <a:rPr lang="pt-BR" sz="1200">
                <a:solidFill>
                  <a:srgbClr val="023770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como essa decisão pode te impactar positivamente.</a:t>
            </a:r>
            <a:endParaRPr sz="1200">
              <a:solidFill>
                <a:srgbClr val="023770"/>
              </a:solidFill>
              <a:highlight>
                <a:srgbClr val="C8FF00"/>
              </a:highlight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171450" lvl="0" marL="3600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23770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2377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Considere como a decisão está alinhada com </a:t>
            </a:r>
            <a:r>
              <a:rPr lang="pt-BR" sz="1200">
                <a:solidFill>
                  <a:srgbClr val="023770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algo que é importante para você.</a:t>
            </a:r>
            <a:endParaRPr sz="1200">
              <a:solidFill>
                <a:srgbClr val="023770"/>
              </a:solidFill>
              <a:highlight>
                <a:srgbClr val="C8FF00"/>
              </a:highlight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171450" lvl="0" marL="36000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23770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2377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Tente </a:t>
            </a:r>
            <a:r>
              <a:rPr lang="pt-BR" sz="1200">
                <a:solidFill>
                  <a:srgbClr val="023770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despertar interesse e engajamento</a:t>
            </a:r>
            <a:r>
              <a:rPr lang="pt-BR" sz="1200">
                <a:solidFill>
                  <a:srgbClr val="02377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na avaliação da situação.</a:t>
            </a:r>
            <a:endParaRPr sz="1200">
              <a:solidFill>
                <a:srgbClr val="023770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205" name="Google Shape;205;p15"/>
          <p:cNvSpPr/>
          <p:nvPr/>
        </p:nvSpPr>
        <p:spPr>
          <a:xfrm>
            <a:off x="10683900" y="7058764"/>
            <a:ext cx="2605500" cy="3329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5"/>
          <p:cNvSpPr/>
          <p:nvPr/>
        </p:nvSpPr>
        <p:spPr>
          <a:xfrm>
            <a:off x="10565388" y="2816814"/>
            <a:ext cx="2851500" cy="823800"/>
          </a:xfrm>
          <a:prstGeom prst="diamond">
            <a:avLst/>
          </a:prstGeom>
          <a:solidFill>
            <a:srgbClr val="FFFFFF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214150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PRECISA TOMAR ESTA DECISÃO AGORA?</a:t>
            </a:r>
            <a:endParaRPr b="1" sz="800"/>
          </a:p>
        </p:txBody>
      </p:sp>
      <p:sp>
        <p:nvSpPr>
          <p:cNvPr id="207" name="Google Shape;207;p15"/>
          <p:cNvSpPr/>
          <p:nvPr/>
        </p:nvSpPr>
        <p:spPr>
          <a:xfrm>
            <a:off x="10703650" y="6698302"/>
            <a:ext cx="2605500" cy="685500"/>
          </a:xfrm>
          <a:prstGeom prst="roundRect">
            <a:avLst>
              <a:gd fmla="val 50000" name="adj"/>
            </a:avLst>
          </a:prstGeom>
          <a:solidFill>
            <a:srgbClr val="C8FF00"/>
          </a:solidFill>
          <a:ln cap="flat" cmpd="sng" w="28575">
            <a:solidFill>
              <a:srgbClr val="00296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002968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Considere realizar as seguintes ações:</a:t>
            </a:r>
            <a:endParaRPr sz="1200">
              <a:solidFill>
                <a:srgbClr val="002968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208" name="Google Shape;208;p15"/>
          <p:cNvSpPr txBox="1"/>
          <p:nvPr/>
        </p:nvSpPr>
        <p:spPr>
          <a:xfrm>
            <a:off x="12510835" y="3648154"/>
            <a:ext cx="65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6AA84F"/>
                </a:solidFill>
                <a:latin typeface="Montserrat"/>
                <a:ea typeface="Montserrat"/>
                <a:cs typeface="Montserrat"/>
                <a:sym typeface="Montserrat"/>
              </a:rPr>
              <a:t>SIM</a:t>
            </a:r>
            <a:endParaRPr b="1">
              <a:solidFill>
                <a:srgbClr val="6AA84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9" name="Google Shape;209;p15"/>
          <p:cNvSpPr txBox="1"/>
          <p:nvPr/>
        </p:nvSpPr>
        <p:spPr>
          <a:xfrm>
            <a:off x="10759450" y="7581008"/>
            <a:ext cx="2434800" cy="247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71450" lvl="0" marL="269999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23770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2377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Evite </a:t>
            </a:r>
            <a:r>
              <a:rPr lang="pt-BR" sz="1200">
                <a:solidFill>
                  <a:srgbClr val="023770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decisões impulsivas e arriscadas.</a:t>
            </a:r>
            <a:endParaRPr sz="1200">
              <a:solidFill>
                <a:srgbClr val="023770"/>
              </a:solidFill>
              <a:highlight>
                <a:srgbClr val="C8FF00"/>
              </a:highlight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171450" lvl="0" marL="269999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23770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2377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Utilize </a:t>
            </a:r>
            <a:r>
              <a:rPr lang="pt-BR" sz="1200">
                <a:solidFill>
                  <a:srgbClr val="023770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técnicas para controlar a raiva</a:t>
            </a:r>
            <a:r>
              <a:rPr lang="pt-BR" sz="1200">
                <a:solidFill>
                  <a:srgbClr val="02377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, como respiração consciente ou mudança de foco temporária.</a:t>
            </a:r>
            <a:endParaRPr sz="1200">
              <a:solidFill>
                <a:srgbClr val="023770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171450" lvl="0" marL="269999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23770"/>
              </a:buClr>
              <a:buSzPts val="1200"/>
              <a:buFont typeface="Montserrat"/>
              <a:buAutoNum type="arabicPeriod"/>
            </a:pPr>
            <a:r>
              <a:rPr lang="pt-BR" sz="1200">
                <a:solidFill>
                  <a:srgbClr val="023770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Enumere os riscos </a:t>
            </a:r>
            <a:r>
              <a:rPr lang="pt-BR" sz="1200">
                <a:solidFill>
                  <a:srgbClr val="02377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 explore diferentes caminhos de decisão com cautela.</a:t>
            </a:r>
            <a:endParaRPr sz="1200">
              <a:solidFill>
                <a:srgbClr val="023770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210" name="Google Shape;210;p15"/>
          <p:cNvSpPr txBox="1"/>
          <p:nvPr/>
        </p:nvSpPr>
        <p:spPr>
          <a:xfrm>
            <a:off x="10917661" y="3678204"/>
            <a:ext cx="65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FF0000"/>
                </a:solidFill>
                <a:latin typeface="Montserrat"/>
                <a:ea typeface="Montserrat"/>
                <a:cs typeface="Montserrat"/>
                <a:sym typeface="Montserrat"/>
              </a:rPr>
              <a:t>NÃO</a:t>
            </a:r>
            <a:endParaRPr b="1">
              <a:solidFill>
                <a:srgbClr val="FF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211" name="Google Shape;211;p15"/>
          <p:cNvCxnSpPr>
            <a:stCxn id="178" idx="2"/>
            <a:endCxn id="198" idx="0"/>
          </p:cNvCxnSpPr>
          <p:nvPr/>
        </p:nvCxnSpPr>
        <p:spPr>
          <a:xfrm flipH="1">
            <a:off x="8599925" y="2500100"/>
            <a:ext cx="22500" cy="277800"/>
          </a:xfrm>
          <a:prstGeom prst="straightConnector1">
            <a:avLst/>
          </a:prstGeom>
          <a:noFill/>
          <a:ln cap="flat" cmpd="sng" w="28575">
            <a:solidFill>
              <a:srgbClr val="002968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12" name="Google Shape;212;p15"/>
          <p:cNvCxnSpPr>
            <a:stCxn id="180" idx="2"/>
            <a:endCxn id="206" idx="0"/>
          </p:cNvCxnSpPr>
          <p:nvPr/>
        </p:nvCxnSpPr>
        <p:spPr>
          <a:xfrm>
            <a:off x="11986650" y="2500100"/>
            <a:ext cx="4500" cy="316800"/>
          </a:xfrm>
          <a:prstGeom prst="straightConnector1">
            <a:avLst/>
          </a:prstGeom>
          <a:noFill/>
          <a:ln cap="flat" cmpd="sng" w="28575">
            <a:solidFill>
              <a:srgbClr val="002968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3" name="Google Shape;213;p15"/>
          <p:cNvSpPr/>
          <p:nvPr/>
        </p:nvSpPr>
        <p:spPr>
          <a:xfrm>
            <a:off x="7396975" y="5231777"/>
            <a:ext cx="2605500" cy="1345800"/>
          </a:xfrm>
          <a:prstGeom prst="roundRect">
            <a:avLst>
              <a:gd fmla="val 0" name="adj"/>
            </a:avLst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 tristeza pode levar à apatia durante o processo de tomada de decisão, fazendo com que qualquer opção pareça viável.</a:t>
            </a:r>
            <a:endParaRPr sz="12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214" name="Google Shape;214;p15"/>
          <p:cNvSpPr/>
          <p:nvPr/>
        </p:nvSpPr>
        <p:spPr>
          <a:xfrm>
            <a:off x="10703650" y="5256502"/>
            <a:ext cx="2605500" cy="1345800"/>
          </a:xfrm>
          <a:prstGeom prst="roundRect">
            <a:avLst>
              <a:gd fmla="val 0" name="adj"/>
            </a:avLst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Sob os efeitos da raiva, um gestor pode acabar assumindo riscos exagerados, agindo pelo calor do momento e expondo a sua equipe ao erro.</a:t>
            </a:r>
            <a:endParaRPr sz="12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215" name="Google Shape;215;p15"/>
          <p:cNvSpPr/>
          <p:nvPr/>
        </p:nvSpPr>
        <p:spPr>
          <a:xfrm>
            <a:off x="597350" y="5245955"/>
            <a:ext cx="2605500" cy="1345800"/>
          </a:xfrm>
          <a:prstGeom prst="roundRect">
            <a:avLst>
              <a:gd fmla="val 0" name="adj"/>
            </a:avLst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Líderes bem-humorados tendem a ser mais otimistas, confiantes e a ficarem confortáveis com as suas ponderações;</a:t>
            </a:r>
            <a:endParaRPr sz="12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216" name="Google Shape;216;p15"/>
          <p:cNvSpPr txBox="1"/>
          <p:nvPr/>
        </p:nvSpPr>
        <p:spPr>
          <a:xfrm>
            <a:off x="4283350" y="4171955"/>
            <a:ext cx="65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6AA84F"/>
                </a:solidFill>
                <a:latin typeface="Montserrat"/>
                <a:ea typeface="Montserrat"/>
                <a:cs typeface="Montserrat"/>
                <a:sym typeface="Montserrat"/>
              </a:rPr>
              <a:t>SIM</a:t>
            </a:r>
            <a:endParaRPr b="1">
              <a:solidFill>
                <a:srgbClr val="6AA84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7" name="Google Shape;217;p15"/>
          <p:cNvSpPr txBox="1"/>
          <p:nvPr/>
        </p:nvSpPr>
        <p:spPr>
          <a:xfrm rot="1471580">
            <a:off x="5581193" y="3674715"/>
            <a:ext cx="656209" cy="40033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FF0000"/>
                </a:solidFill>
                <a:latin typeface="Montserrat"/>
                <a:ea typeface="Montserrat"/>
                <a:cs typeface="Montserrat"/>
                <a:sym typeface="Montserrat"/>
              </a:rPr>
              <a:t>NÃO</a:t>
            </a:r>
            <a:endParaRPr b="1">
              <a:solidFill>
                <a:srgbClr val="FF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8" name="Google Shape;218;p15"/>
          <p:cNvSpPr txBox="1"/>
          <p:nvPr/>
        </p:nvSpPr>
        <p:spPr>
          <a:xfrm>
            <a:off x="2262397" y="3648154"/>
            <a:ext cx="65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6AA84F"/>
                </a:solidFill>
                <a:latin typeface="Montserrat"/>
                <a:ea typeface="Montserrat"/>
                <a:cs typeface="Montserrat"/>
                <a:sym typeface="Montserrat"/>
              </a:rPr>
              <a:t>SIM</a:t>
            </a:r>
            <a:endParaRPr b="1">
              <a:solidFill>
                <a:srgbClr val="6AA84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9" name="Google Shape;219;p15"/>
          <p:cNvSpPr txBox="1"/>
          <p:nvPr/>
        </p:nvSpPr>
        <p:spPr>
          <a:xfrm>
            <a:off x="800674" y="3648154"/>
            <a:ext cx="65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FF0000"/>
                </a:solidFill>
                <a:latin typeface="Montserrat"/>
                <a:ea typeface="Montserrat"/>
                <a:cs typeface="Montserrat"/>
                <a:sym typeface="Montserrat"/>
              </a:rPr>
              <a:t>NÃO</a:t>
            </a:r>
            <a:endParaRPr b="1">
              <a:solidFill>
                <a:srgbClr val="FF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20" name="Google Shape;220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174250" y="5713475"/>
            <a:ext cx="400200" cy="4002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1" name="Google Shape;221;p15"/>
          <p:cNvCxnSpPr>
            <a:stCxn id="181" idx="2"/>
            <a:endCxn id="199" idx="1"/>
          </p:cNvCxnSpPr>
          <p:nvPr/>
        </p:nvCxnSpPr>
        <p:spPr>
          <a:xfrm>
            <a:off x="5250671" y="3595164"/>
            <a:ext cx="878100" cy="840900"/>
          </a:xfrm>
          <a:prstGeom prst="straightConnector1">
            <a:avLst/>
          </a:prstGeom>
          <a:noFill/>
          <a:ln cap="flat" cmpd="sng" w="28575">
            <a:solidFill>
              <a:srgbClr val="002968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2" name="Google Shape;222;p15"/>
          <p:cNvCxnSpPr>
            <a:stCxn id="181" idx="2"/>
            <a:endCxn id="183" idx="0"/>
          </p:cNvCxnSpPr>
          <p:nvPr/>
        </p:nvCxnSpPr>
        <p:spPr>
          <a:xfrm flipH="1">
            <a:off x="5216471" y="3595164"/>
            <a:ext cx="34200" cy="3104400"/>
          </a:xfrm>
          <a:prstGeom prst="straightConnector1">
            <a:avLst/>
          </a:prstGeom>
          <a:noFill/>
          <a:ln cap="flat" cmpd="sng" w="28575">
            <a:solidFill>
              <a:srgbClr val="02377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23" name="Google Shape;223;p15"/>
          <p:cNvSpPr/>
          <p:nvPr/>
        </p:nvSpPr>
        <p:spPr>
          <a:xfrm>
            <a:off x="3913825" y="5249675"/>
            <a:ext cx="2605500" cy="1345800"/>
          </a:xfrm>
          <a:prstGeom prst="roundRect">
            <a:avLst>
              <a:gd fmla="val 0" name="adj"/>
            </a:avLst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Decisões tomadas com medo refletem mais as expectativas dos outros do que sua opinião genuína, limitando a disposição para assumir riscos e prejudicando a inovação. </a:t>
            </a:r>
            <a:endParaRPr sz="12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224" name="Google Shape;224;p15"/>
          <p:cNvCxnSpPr>
            <a:stCxn id="206" idx="2"/>
            <a:endCxn id="199" idx="3"/>
          </p:cNvCxnSpPr>
          <p:nvPr/>
        </p:nvCxnSpPr>
        <p:spPr>
          <a:xfrm flipH="1">
            <a:off x="11113038" y="3640614"/>
            <a:ext cx="878100" cy="795600"/>
          </a:xfrm>
          <a:prstGeom prst="straightConnector1">
            <a:avLst/>
          </a:prstGeom>
          <a:noFill/>
          <a:ln cap="flat" cmpd="sng" w="28575">
            <a:solidFill>
              <a:srgbClr val="02377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5" name="Google Shape;225;p15"/>
          <p:cNvCxnSpPr>
            <a:stCxn id="206" idx="2"/>
            <a:endCxn id="207" idx="0"/>
          </p:cNvCxnSpPr>
          <p:nvPr/>
        </p:nvCxnSpPr>
        <p:spPr>
          <a:xfrm>
            <a:off x="11991138" y="3640614"/>
            <a:ext cx="15300" cy="3057600"/>
          </a:xfrm>
          <a:prstGeom prst="straightConnector1">
            <a:avLst/>
          </a:prstGeom>
          <a:noFill/>
          <a:ln cap="flat" cmpd="sng" w="28575">
            <a:solidFill>
              <a:srgbClr val="02377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26" name="Google Shape;226;p15"/>
          <p:cNvCxnSpPr>
            <a:stCxn id="198" idx="2"/>
            <a:endCxn id="199" idx="0"/>
          </p:cNvCxnSpPr>
          <p:nvPr/>
        </p:nvCxnSpPr>
        <p:spPr>
          <a:xfrm>
            <a:off x="8599992" y="3601667"/>
            <a:ext cx="21000" cy="491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