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9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32e0227d7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1e32e0227d7_0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32e0227d7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e32e0227d7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e32e0227d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e32e0227d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32e0227d7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e32e0227d7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2f74894c4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e2f74894c4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1bc94553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41bc94553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32e0227d7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32e0227d7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33d79088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e33d79088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33d79088c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e33d79088c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19880bd95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19880bd95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32e0227d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e32e0227d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32e0227d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e32e0227d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32e0227d7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e32e0227d7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32e0227d7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e32e0227d7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31429" y="4523014"/>
            <a:ext cx="5225138" cy="124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escrição de seção 1">
  <p:cSld name="SECTION_TITLE_AND_DESCRIPTION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968"/>
            </a:gs>
            <a:gs pos="52999">
              <a:srgbClr val="273F82"/>
            </a:gs>
            <a:gs pos="100000">
              <a:srgbClr val="273F82"/>
            </a:gs>
          </a:gsLst>
          <a:lin ang="5400012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2613049" y="5949422"/>
            <a:ext cx="2037093" cy="2046224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9D9D9"/>
          </a:solidFill>
          <a:ln cap="flat" cmpd="sng" w="952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11080341" y="1832469"/>
            <a:ext cx="1705332" cy="171297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2968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821330" y="4105213"/>
            <a:ext cx="4094225" cy="1315055"/>
          </a:xfrm>
          <a:custGeom>
            <a:rect b="b" l="l" r="r" t="t"/>
            <a:pathLst>
              <a:path extrusionOk="0" h="346295" w="1078137">
                <a:moveTo>
                  <a:pt x="164538" y="0"/>
                </a:moveTo>
                <a:lnTo>
                  <a:pt x="913599" y="0"/>
                </a:lnTo>
                <a:cubicBezTo>
                  <a:pt x="1004471" y="0"/>
                  <a:pt x="1078137" y="73666"/>
                  <a:pt x="1078137" y="164538"/>
                </a:cubicBezTo>
                <a:lnTo>
                  <a:pt x="1078137" y="181757"/>
                </a:lnTo>
                <a:cubicBezTo>
                  <a:pt x="1078137" y="225395"/>
                  <a:pt x="1060802" y="267246"/>
                  <a:pt x="1029945" y="298103"/>
                </a:cubicBezTo>
                <a:cubicBezTo>
                  <a:pt x="999088" y="328960"/>
                  <a:pt x="957237" y="346295"/>
                  <a:pt x="913599" y="346295"/>
                </a:cubicBezTo>
                <a:lnTo>
                  <a:pt x="164538" y="346295"/>
                </a:lnTo>
                <a:cubicBezTo>
                  <a:pt x="120900" y="346295"/>
                  <a:pt x="79049" y="328960"/>
                  <a:pt x="48192" y="298103"/>
                </a:cubicBezTo>
                <a:cubicBezTo>
                  <a:pt x="17335" y="267246"/>
                  <a:pt x="0" y="225395"/>
                  <a:pt x="0" y="181757"/>
                </a:cubicBezTo>
                <a:lnTo>
                  <a:pt x="0" y="164538"/>
                </a:lnTo>
                <a:cubicBezTo>
                  <a:pt x="0" y="120900"/>
                  <a:pt x="17335" y="79049"/>
                  <a:pt x="48192" y="48192"/>
                </a:cubicBezTo>
                <a:cubicBezTo>
                  <a:pt x="79049" y="17335"/>
                  <a:pt x="120900" y="0"/>
                  <a:pt x="16453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CICLO</a:t>
            </a:r>
            <a:endParaRPr sz="4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 rot="-5400000">
            <a:off x="6223892" y="6182203"/>
            <a:ext cx="1552800" cy="0"/>
          </a:xfrm>
          <a:prstGeom prst="straightConnector1">
            <a:avLst/>
          </a:prstGeom>
          <a:noFill/>
          <a:ln cap="flat" cmpd="sng" w="38100">
            <a:solidFill>
              <a:srgbClr val="C8FF00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62" name="Google Shape;62;p15"/>
          <p:cNvCxnSpPr/>
          <p:nvPr/>
        </p:nvCxnSpPr>
        <p:spPr>
          <a:xfrm flipH="1" rot="10800000">
            <a:off x="12825950" y="2674425"/>
            <a:ext cx="1608900" cy="1110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3" name="Google Shape;63;p15"/>
          <p:cNvGrpSpPr/>
          <p:nvPr/>
        </p:nvGrpSpPr>
        <p:grpSpPr>
          <a:xfrm>
            <a:off x="14360163" y="2593775"/>
            <a:ext cx="161268" cy="161991"/>
            <a:chOff x="1813" y="0"/>
            <a:chExt cx="809173" cy="812800"/>
          </a:xfrm>
        </p:grpSpPr>
        <p:sp>
          <p:nvSpPr>
            <p:cNvPr id="64" name="Google Shape;64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6" name="Google Shape;66;p15"/>
          <p:cNvCxnSpPr>
            <a:stCxn id="67" idx="0"/>
          </p:cNvCxnSpPr>
          <p:nvPr/>
        </p:nvCxnSpPr>
        <p:spPr>
          <a:xfrm rot="10800000">
            <a:off x="13250125" y="4307150"/>
            <a:ext cx="0" cy="64950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68" name="Google Shape;68;p15"/>
          <p:cNvCxnSpPr>
            <a:stCxn id="69" idx="3"/>
          </p:cNvCxnSpPr>
          <p:nvPr/>
        </p:nvCxnSpPr>
        <p:spPr>
          <a:xfrm>
            <a:off x="8848450" y="1969088"/>
            <a:ext cx="957600" cy="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70" name="Google Shape;70;p15"/>
          <p:cNvCxnSpPr/>
          <p:nvPr/>
        </p:nvCxnSpPr>
        <p:spPr>
          <a:xfrm rot="-10791643">
            <a:off x="4655489" y="6961444"/>
            <a:ext cx="2344807" cy="0"/>
          </a:xfrm>
          <a:prstGeom prst="straightConnector1">
            <a:avLst/>
          </a:prstGeom>
          <a:noFill/>
          <a:ln cap="flat" cmpd="sng" w="38100">
            <a:solidFill>
              <a:srgbClr val="C8FF00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71" name="Google Shape;71;p15"/>
          <p:cNvCxnSpPr/>
          <p:nvPr/>
        </p:nvCxnSpPr>
        <p:spPr>
          <a:xfrm>
            <a:off x="9796192" y="4336851"/>
            <a:ext cx="3453900" cy="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5"/>
          <p:cNvCxnSpPr/>
          <p:nvPr/>
        </p:nvCxnSpPr>
        <p:spPr>
          <a:xfrm>
            <a:off x="9796200" y="1965850"/>
            <a:ext cx="0" cy="238530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15"/>
          <p:cNvSpPr/>
          <p:nvPr/>
        </p:nvSpPr>
        <p:spPr>
          <a:xfrm>
            <a:off x="1227250" y="964088"/>
            <a:ext cx="7621200" cy="2010000"/>
          </a:xfrm>
          <a:prstGeom prst="roundRect">
            <a:avLst>
              <a:gd fmla="val 50000" name="adj"/>
            </a:avLst>
          </a:prstGeom>
          <a:solidFill>
            <a:srgbClr val="F5F9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PRÁTICA 1</a:t>
            </a:r>
            <a:endParaRPr b="1" sz="72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9439525" y="4956650"/>
            <a:ext cx="7621200" cy="2010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8FF00"/>
              </a:gs>
              <a:gs pos="100000">
                <a:srgbClr val="98FF54"/>
              </a:gs>
            </a:gsLst>
            <a:lin ang="18900044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INTELIGÊNCIA EMOCIONAL</a:t>
            </a:r>
            <a:endParaRPr b="1" sz="36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7628" y="2124588"/>
            <a:ext cx="1110762" cy="11107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4303" y="4034349"/>
            <a:ext cx="1456772" cy="1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80199" y="1656201"/>
            <a:ext cx="2037100" cy="203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3213" y="6233063"/>
            <a:ext cx="1456774" cy="145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2561650" y="24762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/>
          <p:nvPr/>
        </p:nvSpPr>
        <p:spPr>
          <a:xfrm>
            <a:off x="9423496" y="2395667"/>
            <a:ext cx="67881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o template a seguir para te auxiliar a estruturar, descrever e rotular todo o contexto emocional que está ocorrendo. </a:t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utilizá-lo, basta 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preencher as lacunas com o texto adequado, conforme o exemplo.</a:t>
            </a:r>
            <a:endParaRPr b="1"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72" name="Google Shape;272;p24"/>
          <p:cNvGrpSpPr/>
          <p:nvPr/>
        </p:nvGrpSpPr>
        <p:grpSpPr>
          <a:xfrm>
            <a:off x="-12" y="0"/>
            <a:ext cx="3098400" cy="2479200"/>
            <a:chOff x="-12" y="0"/>
            <a:chExt cx="3098400" cy="2479200"/>
          </a:xfrm>
        </p:grpSpPr>
        <p:sp>
          <p:nvSpPr>
            <p:cNvPr id="273" name="Google Shape;273;p24"/>
            <p:cNvSpPr/>
            <p:nvPr/>
          </p:nvSpPr>
          <p:spPr>
            <a:xfrm>
              <a:off x="-12" y="1342800"/>
              <a:ext cx="3098400" cy="1136400"/>
            </a:xfrm>
            <a:prstGeom prst="roundRect">
              <a:avLst>
                <a:gd fmla="val 50000" name="adj"/>
              </a:avLst>
            </a:prstGeom>
            <a:solidFill>
              <a:srgbClr val="C8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722688" y="0"/>
              <a:ext cx="1653000" cy="1723800"/>
            </a:xfrm>
            <a:prstGeom prst="ellipse">
              <a:avLst/>
            </a:prstGeom>
            <a:solidFill>
              <a:srgbClr val="023770"/>
            </a:solidFill>
            <a:ln cap="flat" cmpd="sng" w="114300">
              <a:solidFill>
                <a:srgbClr val="C7FB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4"/>
            <p:cNvSpPr txBox="1"/>
            <p:nvPr/>
          </p:nvSpPr>
          <p:spPr>
            <a:xfrm>
              <a:off x="197387" y="1676538"/>
              <a:ext cx="2703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600">
                  <a:solidFill>
                    <a:srgbClr val="02377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Rotular</a:t>
              </a:r>
              <a:endParaRPr sz="3100">
                <a:solidFill>
                  <a:srgbClr val="02377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76" name="Google Shape;276;p24"/>
            <p:cNvSpPr txBox="1"/>
            <p:nvPr/>
          </p:nvSpPr>
          <p:spPr>
            <a:xfrm>
              <a:off x="49188" y="0"/>
              <a:ext cx="30000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0000">
                  <a:solidFill>
                    <a:srgbClr val="C8FF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1" sz="100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/>
          <p:nvPr/>
        </p:nvSpPr>
        <p:spPr>
          <a:xfrm>
            <a:off x="904650" y="571500"/>
            <a:ext cx="16478700" cy="76437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6" name="Google Shape;286;p25"/>
          <p:cNvCxnSpPr/>
          <p:nvPr/>
        </p:nvCxnSpPr>
        <p:spPr>
          <a:xfrm>
            <a:off x="1330200" y="3595247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5"/>
          <p:cNvCxnSpPr/>
          <p:nvPr/>
        </p:nvCxnSpPr>
        <p:spPr>
          <a:xfrm>
            <a:off x="1330200" y="4373482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5"/>
          <p:cNvCxnSpPr/>
          <p:nvPr/>
        </p:nvCxnSpPr>
        <p:spPr>
          <a:xfrm>
            <a:off x="1330200" y="5227917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89" name="Google Shape;289;p25"/>
          <p:cNvSpPr txBox="1"/>
          <p:nvPr/>
        </p:nvSpPr>
        <p:spPr>
          <a:xfrm>
            <a:off x="1287900" y="2109150"/>
            <a:ext cx="15712200" cy="4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01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Devido a                                                                                                            eu me sinto                                                                                                         , pois                                                             . </a:t>
            </a:r>
            <a:endParaRPr sz="3500">
              <a:solidFill>
                <a:srgbClr val="01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1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01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Diante disso, eu preciso </a:t>
            </a:r>
            <a:endParaRPr sz="3500">
              <a:solidFill>
                <a:srgbClr val="01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0" name="Google Shape;290;p25"/>
          <p:cNvCxnSpPr/>
          <p:nvPr/>
        </p:nvCxnSpPr>
        <p:spPr>
          <a:xfrm>
            <a:off x="1330200" y="5957447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5"/>
          <p:cNvCxnSpPr/>
          <p:nvPr/>
        </p:nvCxnSpPr>
        <p:spPr>
          <a:xfrm>
            <a:off x="1330200" y="6735682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25"/>
          <p:cNvCxnSpPr/>
          <p:nvPr/>
        </p:nvCxnSpPr>
        <p:spPr>
          <a:xfrm>
            <a:off x="1330200" y="2796454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"/>
          <p:cNvSpPr txBox="1"/>
          <p:nvPr/>
        </p:nvSpPr>
        <p:spPr>
          <a:xfrm>
            <a:off x="2561650" y="24762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6"/>
          <p:cNvSpPr txBox="1"/>
          <p:nvPr/>
        </p:nvSpPr>
        <p:spPr>
          <a:xfrm>
            <a:off x="9423496" y="1906042"/>
            <a:ext cx="6788100" cy="6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EM BREVE!</a:t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No ciclo 2</a:t>
            </a: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 Programa Lidera, vamos trabalhar ferramentas para te ajudar a se expressar melhor. Por enquanto,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 reflita sobre a viabilidade e as melhores maneiras de comunicar seus sentimentos e necessidades. </a:t>
            </a: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Lembrando que queremos encontrar um meio termo entre “implodir” e “explodir”.</a:t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7" name="Google Shape;307;p26"/>
          <p:cNvSpPr/>
          <p:nvPr/>
        </p:nvSpPr>
        <p:spPr>
          <a:xfrm>
            <a:off x="1" y="134280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722700" y="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 txBox="1"/>
          <p:nvPr/>
        </p:nvSpPr>
        <p:spPr>
          <a:xfrm>
            <a:off x="197399" y="1676538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Expressar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49200" y="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10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 txBox="1"/>
          <p:nvPr/>
        </p:nvSpPr>
        <p:spPr>
          <a:xfrm>
            <a:off x="2561650" y="27810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2" name="Google Shape;322;p27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 txBox="1"/>
          <p:nvPr/>
        </p:nvSpPr>
        <p:spPr>
          <a:xfrm>
            <a:off x="9423496" y="1485292"/>
            <a:ext cx="67881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REGRA DOS 90 SEGUNDOS</a:t>
            </a:r>
            <a:endParaRPr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acordo com a Dra. Jill Bolte Taylor, uma importante neurocientista, 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uma emoção leva 90 segundos a partir do momento em que foi desencadeada para diminuir. </a:t>
            </a:r>
            <a:endParaRPr b="1"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 isso, para colocar essa estratégia em prática, basta interromper a reação emocional por 90 segundos antes de agir. 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Nesse período, foque em algum outro pensamento, respire fundo e se observe.</a:t>
            </a:r>
            <a:endParaRPr b="1" sz="24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27"/>
          <p:cNvSpPr/>
          <p:nvPr/>
        </p:nvSpPr>
        <p:spPr>
          <a:xfrm>
            <a:off x="78451" y="160240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801150" y="25960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7"/>
          <p:cNvSpPr txBox="1"/>
          <p:nvPr/>
        </p:nvSpPr>
        <p:spPr>
          <a:xfrm>
            <a:off x="275849" y="1936138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Regular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127650" y="25960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/>
          <p:nvPr/>
        </p:nvSpPr>
        <p:spPr>
          <a:xfrm>
            <a:off x="6862120" y="6089269"/>
            <a:ext cx="3152400" cy="513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8FF00"/>
              </a:gs>
              <a:gs pos="100000">
                <a:srgbClr val="98FF5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29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/>
        </p:nvSpPr>
        <p:spPr>
          <a:xfrm>
            <a:off x="7053750" y="2234950"/>
            <a:ext cx="98742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23770"/>
                </a:solidFill>
                <a:highlight>
                  <a:srgbClr val="C8FF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Continue colocando em prática as estratégias e ferramentas aprendidas</a:t>
            </a:r>
            <a:r>
              <a:rPr lang="pt-BR" sz="2800">
                <a:solidFill>
                  <a:srgbClr val="0237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sempre que possível. Afinal, assim como qualquer competência comportamental, dominar a inteligência emocional requer prática repetida até se tornar um hábito.</a:t>
            </a:r>
            <a:endParaRPr sz="2800">
              <a:solidFill>
                <a:srgbClr val="0237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237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  Vamos juntos!</a:t>
            </a:r>
            <a:endParaRPr b="1" sz="2400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28"/>
          <p:cNvSpPr/>
          <p:nvPr/>
        </p:nvSpPr>
        <p:spPr>
          <a:xfrm>
            <a:off x="-21265875" y="1070500"/>
            <a:ext cx="27439200" cy="6823500"/>
          </a:xfrm>
          <a:prstGeom prst="roundRect">
            <a:avLst>
              <a:gd fmla="val 50000" name="adj"/>
            </a:avLst>
          </a:prstGeom>
          <a:solidFill>
            <a:srgbClr val="273F8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"/>
          <p:cNvSpPr txBox="1"/>
          <p:nvPr/>
        </p:nvSpPr>
        <p:spPr>
          <a:xfrm>
            <a:off x="913525" y="3085450"/>
            <a:ext cx="46566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EAI, LÍDER</a:t>
            </a:r>
            <a:endParaRPr b="1" sz="4800">
              <a:solidFill>
                <a:srgbClr val="C8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Como foi a sua experiência?</a:t>
            </a:r>
            <a:endParaRPr i="1"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8FF00"/>
            </a:gs>
            <a:gs pos="100000">
              <a:srgbClr val="98FF54"/>
            </a:gs>
          </a:gsLst>
          <a:lin ang="18900732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1812450" y="2119166"/>
            <a:ext cx="14663100" cy="2365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469007" y="2863479"/>
            <a:ext cx="1335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8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AGORA CHEGOU A </a:t>
            </a:r>
            <a:r>
              <a:rPr b="1" lang="pt-BR" sz="4800">
                <a:solidFill>
                  <a:srgbClr val="023770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HORA DE APLICAR!</a:t>
            </a:r>
            <a:endParaRPr b="1" sz="6000">
              <a:solidFill>
                <a:srgbClr val="023770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812450" y="535475"/>
            <a:ext cx="146631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900">
                <a:solidFill>
                  <a:srgbClr val="0237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Durante a Masterclass, nós aprendemos um método para desenvolver a Inteligência Emocional na prática.</a:t>
            </a:r>
            <a:endParaRPr sz="2100">
              <a:solidFill>
                <a:srgbClr val="0237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812450" y="4907797"/>
            <a:ext cx="14663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237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Durante esta semana, </a:t>
            </a: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esteja atento a situações complexas</a:t>
            </a:r>
            <a:r>
              <a:rPr lang="pt-BR" sz="2600">
                <a:solidFill>
                  <a:srgbClr val="0237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em sua rotina e selecione pelo menos uma delas para realizar o processo completo do </a:t>
            </a: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Método RULER</a:t>
            </a:r>
            <a:r>
              <a:rPr lang="pt-BR" sz="2600">
                <a:solidFill>
                  <a:srgbClr val="0237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utilizando as ferramentas disponibilizadas neste material de apoio dos slides compartilhados durante a Masterclass. Nos próximos slides, você encontrará exemplos de situações em que o método pode ser aplicado.</a:t>
            </a:r>
            <a:endParaRPr sz="2600">
              <a:solidFill>
                <a:srgbClr val="0237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872975" y="1294275"/>
            <a:ext cx="16542000" cy="7286100"/>
          </a:xfrm>
          <a:prstGeom prst="roundRect">
            <a:avLst>
              <a:gd fmla="val 484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1247675" y="1492563"/>
            <a:ext cx="15792600" cy="6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"/>
              <a:buAutoNum type="arabicPeriod"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Tomada de decisão: </a:t>
            </a:r>
            <a:endParaRPr b="1" sz="23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Tomadas de decisão complexas podem gerar tensão, medo, insegurança e até te “paralizar”. Cada uma dessas emoções </a:t>
            </a: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impactam</a:t>
            </a: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sua tomada de decisão de forma diferente e, muito provavelmente, negativamente. Como você pode utilizar o RULER para entender os sentimentos presentes no momento e como eles podem estar impactando sua tomada de decisão? Como você pode fazer para expressá-los e, possivelmente, utilizar isso a seu favor?</a:t>
            </a:r>
            <a:endParaRPr sz="17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"/>
              <a:buAutoNum type="arabicPeriod"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Conflitos de quebra de expectativa no time:</a:t>
            </a:r>
            <a:endParaRPr b="1" sz="23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Acontecem quando um membro da equipe não atinge as expectativas em relação a uma atividade designada a ele, está com muita dificuldade ou comete um erro na execução. Essa quebra de expectativa gerou o conflito e dificuldade de comunicação e relacionamento. Como o RULER pode te ajudar a entender como e porque essa situação te afeta, compreender as emoções do seu liderado, expressar-se de forma clara e respeitosa, encontrar soluções construtivas para </a:t>
            </a: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melhorar</a:t>
            </a: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as relações interpessoais e estimular que o trabalho seja feito da melhor forma, dali pra frente? </a:t>
            </a:r>
            <a:endParaRPr sz="11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"/>
              <a:buAutoNum type="arabicPeriod"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Sugestão inovadora mal recebida: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Quando um membro do seu time apresenta uma ótima sugestão inovadora que não é bem recebida pelos demais membros da equipe ou outros decisores, você se depara com uma oportunidade de transformar a resistência inicial em um diálogo construtivo. Enquanto o membro pode adotar uma postura defensiva e desistir prematuramente, como você pode aplicar o método RULER para promover um ambiente aberto, que incentiva a expressão de diferentes perspectivas e busca compreender as razões por trás da resistência?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"/>
              <a:buAutoNum type="arabicPeriod"/>
            </a:pPr>
            <a:r>
              <a:rPr b="1" lang="pt-BR" sz="2300">
                <a:solidFill>
                  <a:srgbClr val="00296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Conflito com líder em relação a prazos e pressão:</a:t>
            </a:r>
            <a:endParaRPr b="1" sz="2300">
              <a:solidFill>
                <a:srgbClr val="002968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Situações em que superiores solicitam entregas com prazos apertados ou até mesmo pressão, gerando ansiedade e insegurança. Como você pode aplicar o método RULER para entender o que está por trás da ansiedade gerada,  gerenciar suas emoções diante de situações estressantes, encontrar um equilíbrio emocional para lidar com as demandas do trabalho e preservar um bom relacionamento com o seu superior?</a:t>
            </a:r>
            <a:endParaRPr b="1" sz="23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73000" y="310900"/>
            <a:ext cx="16542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237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Exemplos de </a:t>
            </a:r>
            <a:r>
              <a:rPr b="1" lang="pt-BR" sz="4000">
                <a:solidFill>
                  <a:srgbClr val="023770"/>
                </a:solidFill>
                <a:highlight>
                  <a:srgbClr val="C8FF00"/>
                </a:highlight>
                <a:latin typeface="Montserrat"/>
                <a:ea typeface="Montserrat"/>
                <a:cs typeface="Montserrat"/>
                <a:sym typeface="Montserrat"/>
              </a:rPr>
              <a:t>situações complexas para aplicação do RULER</a:t>
            </a:r>
            <a:endParaRPr b="1" sz="4000">
              <a:solidFill>
                <a:srgbClr val="023770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872975" y="1294275"/>
            <a:ext cx="16542000" cy="7286100"/>
          </a:xfrm>
          <a:prstGeom prst="roundRect">
            <a:avLst>
              <a:gd fmla="val 484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1247675" y="1492563"/>
            <a:ext cx="15792600" cy="6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Leia o documento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completo para entender o método como um todo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preciso, </a:t>
            </a: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baixe e revise os slides 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utilizados na Masterclass de Inteligência Emocional. 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nspire-se com as “situações complexas”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indicadas no slide anterior. 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Nos próximos dias e</a:t>
            </a: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ntenda a oportunidade de utilizar o RULER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em, pelo menos, uma delas (ou em outra situação semelhante que te desperte emoções variadas no ambiente de trabalho).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Separe um tempinho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(por volta de 20 a 30 minutos) para </a:t>
            </a: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preencher esse material,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seguindo os direcionamentos, com suas reflexões reais sobre a situação escolhida por você para a prática. 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Reflita sobre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como o método te ajudou a aplicar as 5 habilidades-chave da inteligência emocional, e a racionalizar suas emoções antes de agir. 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>
                <a:srgbClr val="002968"/>
              </a:buClr>
              <a:buSzPts val="2300"/>
              <a:buFont typeface="Montserrat Medium"/>
              <a:buAutoNum type="arabicPeriod"/>
            </a:pP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Você não precisará enviar a 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atividade, mas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sugerimos fortemente que </a:t>
            </a: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registre suas </a:t>
            </a: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reflexões</a:t>
            </a:r>
            <a:r>
              <a:rPr lang="pt-BR" sz="23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pois elas serão muito válidas para o nosso Papo de Liderança (etapa de compartilhar o conhecimento) que acontecerá no dia 12/06. </a:t>
            </a:r>
            <a:endParaRPr sz="23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pt-BR" sz="23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Te esperamos lá com suas reflexões e aprendizados!</a:t>
            </a:r>
            <a:endParaRPr b="1" sz="23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873000" y="310900"/>
            <a:ext cx="16542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237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Direcionamentos para aplicação da atividade</a:t>
            </a:r>
            <a:endParaRPr b="1" sz="4000">
              <a:solidFill>
                <a:srgbClr val="023770"/>
              </a:solidFill>
              <a:highlight>
                <a:srgbClr val="C8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968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2978975" y="316025"/>
            <a:ext cx="12330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>
                <a:solidFill>
                  <a:srgbClr val="C8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MÉTODO RULER</a:t>
            </a:r>
            <a:endParaRPr sz="5200">
              <a:solidFill>
                <a:srgbClr val="C8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306625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461263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1183963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748971" y="3401931"/>
            <a:ext cx="25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Reconhecer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10463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  <p:sp>
        <p:nvSpPr>
          <p:cNvPr id="129" name="Google Shape;129;p19"/>
          <p:cNvSpPr txBox="1"/>
          <p:nvPr/>
        </p:nvSpPr>
        <p:spPr>
          <a:xfrm>
            <a:off x="510463" y="4184150"/>
            <a:ext cx="30000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primeira habilidade que precisamos desenvolver é a de reconhecer emoções, seja em nós ou nos outros!</a:t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873075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4027713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4750413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225112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Compreender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076913" y="4184150"/>
            <a:ext cx="3000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Aqui é hora de entender o que está por trás daquela emoção, o que causou o sentimento.</a:t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076913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b="1" sz="10000"/>
          </a:p>
        </p:txBody>
      </p:sp>
      <p:sp>
        <p:nvSpPr>
          <p:cNvPr id="136" name="Google Shape;136;p19"/>
          <p:cNvSpPr/>
          <p:nvPr/>
        </p:nvSpPr>
        <p:spPr>
          <a:xfrm>
            <a:off x="7440150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Agora vamos concatenar os dois passos anteriores e estruturar tudo isso em palavras de uma forma mais precisa e robusta.</a:t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594788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8317488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792187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Rotular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643988" y="4184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7643988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10000"/>
          </a:p>
        </p:txBody>
      </p:sp>
      <p:sp>
        <p:nvSpPr>
          <p:cNvPr id="142" name="Google Shape;142;p19"/>
          <p:cNvSpPr/>
          <p:nvPr/>
        </p:nvSpPr>
        <p:spPr>
          <a:xfrm>
            <a:off x="11006900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Aqui é o momento de avaliar o que, como e qual a melhor maneira de compartilhar o que está sentindo..</a:t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1161551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1884250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11358949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Expressar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1210750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10000"/>
          </a:p>
        </p:txBody>
      </p:sp>
      <p:sp>
        <p:nvSpPr>
          <p:cNvPr id="147" name="Google Shape;147;p19"/>
          <p:cNvSpPr/>
          <p:nvPr/>
        </p:nvSpPr>
        <p:spPr>
          <a:xfrm>
            <a:off x="14573675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Esta etapa é sobre saber controlar reações impulsivas e automáticas geradas pelas emoções.</a:t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4728326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15451025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14925724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Regular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4777525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2561650" y="30096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9053750" y="1485300"/>
            <a:ext cx="75276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ajudar nessa tarefa, contamos com o GRÁFICO DAS EMOÇÕES.</a:t>
            </a:r>
            <a:endParaRPr sz="24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utilizá-lo, primeiramente </a:t>
            </a:r>
            <a:r>
              <a:rPr b="1" lang="pt-BR" sz="24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reflita qual o seu nível de agrado - isto é, se é uma emoção positiva ou negativa - e de energia - se é uma emoção mais enérgica ou introspectiva. </a:t>
            </a:r>
            <a:endParaRPr b="1" sz="24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 base nisso, </a:t>
            </a:r>
            <a:r>
              <a:rPr b="1" lang="pt-BR" sz="24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posicione sua emoção no quadrante correspondente e identifique os termos que mais representam o que você está sentindo.</a:t>
            </a:r>
            <a:endParaRPr b="1" sz="24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512988" y="165115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235688" y="30835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800696" y="2032156"/>
            <a:ext cx="25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Reconhecer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62188" y="30835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/>
          <p:nvPr/>
        </p:nvSpPr>
        <p:spPr>
          <a:xfrm>
            <a:off x="5117056" y="418925"/>
            <a:ext cx="12100500" cy="7709400"/>
          </a:xfrm>
          <a:prstGeom prst="roundRect">
            <a:avLst>
              <a:gd fmla="val 582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0" l="4062" r="3181" t="9099"/>
          <a:stretch/>
        </p:blipFill>
        <p:spPr>
          <a:xfrm>
            <a:off x="5299599" y="675149"/>
            <a:ext cx="11618486" cy="57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/>
          <p:nvPr/>
        </p:nvSpPr>
        <p:spPr>
          <a:xfrm>
            <a:off x="1070450" y="418925"/>
            <a:ext cx="3787200" cy="7709400"/>
          </a:xfrm>
          <a:prstGeom prst="roundRect">
            <a:avLst>
              <a:gd fmla="val 876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1110640" y="3085920"/>
            <a:ext cx="37068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Gráfico</a:t>
            </a:r>
            <a:endParaRPr sz="49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</a:t>
            </a:r>
            <a:r>
              <a:rPr b="1" lang="pt-BR" sz="49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4900">
                <a:solidFill>
                  <a:srgbClr val="0029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emoções</a:t>
            </a:r>
            <a:endParaRPr sz="4900">
              <a:solidFill>
                <a:srgbClr val="00296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5509175" y="7319525"/>
            <a:ext cx="504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Escreva aqui as emoções </a:t>
            </a:r>
            <a:r>
              <a:rPr b="1" lang="pt-BR" sz="17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identificadas</a:t>
            </a:r>
            <a:r>
              <a:rPr b="1" lang="pt-BR" sz="17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900"/>
          </a:p>
        </p:txBody>
      </p:sp>
      <p:cxnSp>
        <p:nvCxnSpPr>
          <p:cNvPr id="183" name="Google Shape;183;p21"/>
          <p:cNvCxnSpPr/>
          <p:nvPr/>
        </p:nvCxnSpPr>
        <p:spPr>
          <a:xfrm>
            <a:off x="10160500" y="7617854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2561650" y="30858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9423500" y="2656299"/>
            <a:ext cx="6788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o quadro a seguir como um guia para te auxiliar no processo de reflexão para compreender suas emoções.</a:t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utilizá-lo,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 reflita e responda cada uma das questões a partir das emoções identificadas no Gráfico das Emoções.</a:t>
            </a:r>
            <a:endParaRPr sz="24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98" name="Google Shape;198;p22"/>
          <p:cNvGrpSpPr/>
          <p:nvPr/>
        </p:nvGrpSpPr>
        <p:grpSpPr>
          <a:xfrm>
            <a:off x="514013" y="361050"/>
            <a:ext cx="3098400" cy="2479200"/>
            <a:chOff x="361613" y="437250"/>
            <a:chExt cx="3098400" cy="2479200"/>
          </a:xfrm>
        </p:grpSpPr>
        <p:sp>
          <p:nvSpPr>
            <p:cNvPr id="199" name="Google Shape;199;p22"/>
            <p:cNvSpPr/>
            <p:nvPr/>
          </p:nvSpPr>
          <p:spPr>
            <a:xfrm>
              <a:off x="361613" y="1780050"/>
              <a:ext cx="3098400" cy="1136400"/>
            </a:xfrm>
            <a:prstGeom prst="roundRect">
              <a:avLst>
                <a:gd fmla="val 50000" name="adj"/>
              </a:avLst>
            </a:prstGeom>
            <a:solidFill>
              <a:srgbClr val="C8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1084313" y="437250"/>
              <a:ext cx="1653000" cy="1723800"/>
            </a:xfrm>
            <a:prstGeom prst="ellipse">
              <a:avLst/>
            </a:prstGeom>
            <a:solidFill>
              <a:srgbClr val="023770"/>
            </a:solidFill>
            <a:ln cap="flat" cmpd="sng" w="114300">
              <a:solidFill>
                <a:srgbClr val="C7FB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559012" y="2113788"/>
              <a:ext cx="2703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600">
                  <a:solidFill>
                    <a:srgbClr val="02377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Compreender</a:t>
              </a:r>
              <a:endParaRPr sz="3100">
                <a:solidFill>
                  <a:srgbClr val="02377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410813" y="437250"/>
              <a:ext cx="30000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0000">
                  <a:solidFill>
                    <a:srgbClr val="C8FF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</a:t>
              </a:r>
              <a:endParaRPr b="1" sz="100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8650730" y="518200"/>
            <a:ext cx="8863200" cy="24138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eu associo a esse evento ou situação que ocorreu?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/>
          <p:nvPr/>
        </p:nvSpPr>
        <p:spPr>
          <a:xfrm>
            <a:off x="773900" y="518200"/>
            <a:ext cx="7599900" cy="41607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eu estava fazendo ou o que aconteceu quando essa emoção foi desencadeada?</a:t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8717951" y="3370527"/>
            <a:ext cx="4121700" cy="5001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Porque isso faz com que eu me sinta assim?</a:t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3183893" y="3370527"/>
            <a:ext cx="4330200" cy="5001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Qual a minha necessidade diante dessa emoção ou situação?</a:t>
            </a:r>
            <a:endParaRPr sz="2400">
              <a:solidFill>
                <a:srgbClr val="F5F9F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773900" y="5102856"/>
            <a:ext cx="7599900" cy="33231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Além do que estava ocorrendo no momento, o que pode ter causado meus sentimentos ou minha reação?</a:t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1093525" y="769175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1093525" y="531995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8887500" y="67560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8887500" y="359145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13394875" y="359145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8074" y="823725"/>
            <a:ext cx="403892" cy="4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42054" y="730154"/>
            <a:ext cx="403884" cy="4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8084" y="5374504"/>
            <a:ext cx="403884" cy="4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42057" y="3646004"/>
            <a:ext cx="403884" cy="4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449425" y="3646000"/>
            <a:ext cx="403892" cy="40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23"/>
          <p:cNvCxnSpPr/>
          <p:nvPr/>
        </p:nvCxnSpPr>
        <p:spPr>
          <a:xfrm>
            <a:off x="1238900" y="1591525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3"/>
          <p:cNvCxnSpPr/>
          <p:nvPr/>
        </p:nvCxnSpPr>
        <p:spPr>
          <a:xfrm>
            <a:off x="1238900" y="1992504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3"/>
          <p:cNvCxnSpPr/>
          <p:nvPr/>
        </p:nvCxnSpPr>
        <p:spPr>
          <a:xfrm>
            <a:off x="1238900" y="2393482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3"/>
          <p:cNvCxnSpPr/>
          <p:nvPr/>
        </p:nvCxnSpPr>
        <p:spPr>
          <a:xfrm>
            <a:off x="1238900" y="2794461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3"/>
          <p:cNvCxnSpPr/>
          <p:nvPr/>
        </p:nvCxnSpPr>
        <p:spPr>
          <a:xfrm>
            <a:off x="1238900" y="3195439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3"/>
          <p:cNvCxnSpPr/>
          <p:nvPr/>
        </p:nvCxnSpPr>
        <p:spPr>
          <a:xfrm>
            <a:off x="1238900" y="3596418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3"/>
          <p:cNvCxnSpPr/>
          <p:nvPr/>
        </p:nvCxnSpPr>
        <p:spPr>
          <a:xfrm>
            <a:off x="1238900" y="3997396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3"/>
          <p:cNvCxnSpPr/>
          <p:nvPr/>
        </p:nvCxnSpPr>
        <p:spPr>
          <a:xfrm>
            <a:off x="1238900" y="4398375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3"/>
          <p:cNvCxnSpPr/>
          <p:nvPr/>
        </p:nvCxnSpPr>
        <p:spPr>
          <a:xfrm>
            <a:off x="1238900" y="6403275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3"/>
          <p:cNvCxnSpPr/>
          <p:nvPr/>
        </p:nvCxnSpPr>
        <p:spPr>
          <a:xfrm>
            <a:off x="1238900" y="6804254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3"/>
          <p:cNvCxnSpPr/>
          <p:nvPr/>
        </p:nvCxnSpPr>
        <p:spPr>
          <a:xfrm>
            <a:off x="1238900" y="7205232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3"/>
          <p:cNvCxnSpPr/>
          <p:nvPr/>
        </p:nvCxnSpPr>
        <p:spPr>
          <a:xfrm>
            <a:off x="1238900" y="7606211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3"/>
          <p:cNvCxnSpPr/>
          <p:nvPr/>
        </p:nvCxnSpPr>
        <p:spPr>
          <a:xfrm>
            <a:off x="1238900" y="8007189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3"/>
          <p:cNvCxnSpPr/>
          <p:nvPr/>
        </p:nvCxnSpPr>
        <p:spPr>
          <a:xfrm>
            <a:off x="8887500" y="1391025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23"/>
          <p:cNvCxnSpPr/>
          <p:nvPr/>
        </p:nvCxnSpPr>
        <p:spPr>
          <a:xfrm>
            <a:off x="8887500" y="1792004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3"/>
          <p:cNvCxnSpPr/>
          <p:nvPr/>
        </p:nvCxnSpPr>
        <p:spPr>
          <a:xfrm>
            <a:off x="8887500" y="2192982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3"/>
          <p:cNvCxnSpPr/>
          <p:nvPr/>
        </p:nvCxnSpPr>
        <p:spPr>
          <a:xfrm>
            <a:off x="8887500" y="2593961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3"/>
          <p:cNvCxnSpPr/>
          <p:nvPr/>
        </p:nvCxnSpPr>
        <p:spPr>
          <a:xfrm>
            <a:off x="8887500" y="4358550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3"/>
          <p:cNvCxnSpPr/>
          <p:nvPr/>
        </p:nvCxnSpPr>
        <p:spPr>
          <a:xfrm>
            <a:off x="8887500" y="4893368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3"/>
          <p:cNvCxnSpPr/>
          <p:nvPr/>
        </p:nvCxnSpPr>
        <p:spPr>
          <a:xfrm>
            <a:off x="8887500" y="5428186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3"/>
          <p:cNvCxnSpPr/>
          <p:nvPr/>
        </p:nvCxnSpPr>
        <p:spPr>
          <a:xfrm>
            <a:off x="8887500" y="5963004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3"/>
          <p:cNvCxnSpPr/>
          <p:nvPr/>
        </p:nvCxnSpPr>
        <p:spPr>
          <a:xfrm>
            <a:off x="8887500" y="6497821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3"/>
          <p:cNvCxnSpPr/>
          <p:nvPr/>
        </p:nvCxnSpPr>
        <p:spPr>
          <a:xfrm>
            <a:off x="8887500" y="7032639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3"/>
          <p:cNvCxnSpPr/>
          <p:nvPr/>
        </p:nvCxnSpPr>
        <p:spPr>
          <a:xfrm>
            <a:off x="8887500" y="7567457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3"/>
          <p:cNvCxnSpPr/>
          <p:nvPr/>
        </p:nvCxnSpPr>
        <p:spPr>
          <a:xfrm>
            <a:off x="8887500" y="8102275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3"/>
          <p:cNvCxnSpPr/>
          <p:nvPr/>
        </p:nvCxnSpPr>
        <p:spPr>
          <a:xfrm>
            <a:off x="13467550" y="5002343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3"/>
          <p:cNvCxnSpPr/>
          <p:nvPr/>
        </p:nvCxnSpPr>
        <p:spPr>
          <a:xfrm>
            <a:off x="13467550" y="5537161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3"/>
          <p:cNvCxnSpPr/>
          <p:nvPr/>
        </p:nvCxnSpPr>
        <p:spPr>
          <a:xfrm>
            <a:off x="13467550" y="6071979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3"/>
          <p:cNvCxnSpPr/>
          <p:nvPr/>
        </p:nvCxnSpPr>
        <p:spPr>
          <a:xfrm>
            <a:off x="13467550" y="6606796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3"/>
          <p:cNvCxnSpPr/>
          <p:nvPr/>
        </p:nvCxnSpPr>
        <p:spPr>
          <a:xfrm>
            <a:off x="13467550" y="7141614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3"/>
          <p:cNvCxnSpPr/>
          <p:nvPr/>
        </p:nvCxnSpPr>
        <p:spPr>
          <a:xfrm>
            <a:off x="13467550" y="7676432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3"/>
          <p:cNvCxnSpPr/>
          <p:nvPr/>
        </p:nvCxnSpPr>
        <p:spPr>
          <a:xfrm>
            <a:off x="13467550" y="8211250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