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  <p:embeddedFont>
      <p:font typeface="Montserrat ExtraBold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ExtraBold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ExtraBo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d4de695f0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28d4de695f0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8d4de695f0_0_1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28d4de695f0_0_1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8d4de695f0_0_2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8d4de695f0_0_2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8d4de695f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28d4de695f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g28d4de695f0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29250" y="15275"/>
            <a:ext cx="9463725" cy="5098675"/>
            <a:chOff x="29250" y="15275"/>
            <a:chExt cx="9463725" cy="5098675"/>
          </a:xfrm>
        </p:grpSpPr>
        <p:sp>
          <p:nvSpPr>
            <p:cNvPr id="14" name="Google Shape;14;p2"/>
            <p:cNvSpPr/>
            <p:nvPr/>
          </p:nvSpPr>
          <p:spPr>
            <a:xfrm>
              <a:off x="29250" y="29774"/>
              <a:ext cx="4523400" cy="2527800"/>
            </a:xfrm>
            <a:prstGeom prst="roundRect">
              <a:avLst>
                <a:gd fmla="val 6153" name="adj"/>
              </a:avLst>
            </a:prstGeom>
            <a:solidFill>
              <a:srgbClr val="BEFF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250" y="2571750"/>
              <a:ext cx="4523400" cy="2542200"/>
            </a:xfrm>
            <a:prstGeom prst="roundRect">
              <a:avLst>
                <a:gd fmla="val 6153" name="adj"/>
              </a:avLst>
            </a:prstGeom>
            <a:solidFill>
              <a:srgbClr val="273F8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591350" y="15275"/>
              <a:ext cx="4523400" cy="2527800"/>
            </a:xfrm>
            <a:prstGeom prst="roundRect">
              <a:avLst>
                <a:gd fmla="val 6841" name="adj"/>
              </a:avLst>
            </a:prstGeom>
            <a:solidFill>
              <a:srgbClr val="CDD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591350" y="2571750"/>
              <a:ext cx="4523400" cy="2542200"/>
            </a:xfrm>
            <a:prstGeom prst="roundRect">
              <a:avLst>
                <a:gd fmla="val 6549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 txBox="1"/>
            <p:nvPr/>
          </p:nvSpPr>
          <p:spPr>
            <a:xfrm>
              <a:off x="355350" y="175850"/>
              <a:ext cx="3314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90D50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OBSERVAÇÃO</a:t>
              </a:r>
              <a:endParaRPr sz="1800">
                <a:solidFill>
                  <a:srgbClr val="90D50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9" name="Google Shape;19;p2"/>
            <p:cNvSpPr txBox="1"/>
            <p:nvPr/>
          </p:nvSpPr>
          <p:spPr>
            <a:xfrm>
              <a:off x="145800" y="175850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90D50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1</a:t>
              </a:r>
              <a:endParaRPr sz="1800">
                <a:solidFill>
                  <a:srgbClr val="90D50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0" name="Google Shape;20;p2"/>
            <p:cNvSpPr txBox="1"/>
            <p:nvPr/>
          </p:nvSpPr>
          <p:spPr>
            <a:xfrm>
              <a:off x="5084625" y="175850"/>
              <a:ext cx="3314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A0AEDC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SENTIMENTO</a:t>
              </a:r>
              <a:endParaRPr sz="1800">
                <a:solidFill>
                  <a:srgbClr val="A0AED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1" name="Google Shape;21;p2"/>
            <p:cNvSpPr txBox="1"/>
            <p:nvPr/>
          </p:nvSpPr>
          <p:spPr>
            <a:xfrm>
              <a:off x="4784475" y="175850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A0AEDC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2</a:t>
              </a:r>
              <a:endParaRPr sz="1800">
                <a:solidFill>
                  <a:srgbClr val="A0AED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2" name="Google Shape;22;p2"/>
            <p:cNvSpPr txBox="1"/>
            <p:nvPr/>
          </p:nvSpPr>
          <p:spPr>
            <a:xfrm>
              <a:off x="422025" y="2733675"/>
              <a:ext cx="3648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00206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NECESSIDADE</a:t>
              </a:r>
              <a:endParaRPr sz="1800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3" name="Google Shape;23;p2"/>
            <p:cNvSpPr txBox="1"/>
            <p:nvPr/>
          </p:nvSpPr>
          <p:spPr>
            <a:xfrm>
              <a:off x="175125" y="2733675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00206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3</a:t>
              </a:r>
              <a:endParaRPr sz="1800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4" name="Google Shape;24;p2"/>
            <p:cNvSpPr txBox="1"/>
            <p:nvPr/>
          </p:nvSpPr>
          <p:spPr>
            <a:xfrm>
              <a:off x="5067900" y="2733675"/>
              <a:ext cx="3648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999999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PEDIDO</a:t>
              </a:r>
              <a:endParaRPr sz="1800">
                <a:solidFill>
                  <a:srgbClr val="999999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5" name="Google Shape;25;p2"/>
            <p:cNvSpPr txBox="1"/>
            <p:nvPr/>
          </p:nvSpPr>
          <p:spPr>
            <a:xfrm>
              <a:off x="4767750" y="2733675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999999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4</a:t>
              </a:r>
              <a:endParaRPr sz="1800">
                <a:solidFill>
                  <a:srgbClr val="999999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" name="Google Shape;26;p2"/>
            <p:cNvSpPr txBox="1"/>
            <p:nvPr/>
          </p:nvSpPr>
          <p:spPr>
            <a:xfrm>
              <a:off x="175125" y="1808451"/>
              <a:ext cx="4125900" cy="5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1100" u="none" cap="none" strike="noStrike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“Quando escuto...”</a:t>
              </a:r>
              <a:endParaRPr i="0" sz="11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1100" u="none" cap="none" strike="noStrike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 “Quando vejo...”  </a:t>
              </a:r>
              <a:endParaRPr i="0" sz="11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1100" u="none" cap="none" strike="noStrike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“No período x, aconteceram x vezes...”</a:t>
              </a:r>
              <a:endParaRPr sz="13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" name="Google Shape;27;p2"/>
            <p:cNvSpPr txBox="1"/>
            <p:nvPr/>
          </p:nvSpPr>
          <p:spPr>
            <a:xfrm>
              <a:off x="4797075" y="1469751"/>
              <a:ext cx="4695900" cy="91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“Estou...”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“Me sinto...”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“Estou me sentindo...”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“Isso me faz sentir...”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" name="Google Shape;28;p2"/>
            <p:cNvSpPr txBox="1"/>
            <p:nvPr/>
          </p:nvSpPr>
          <p:spPr>
            <a:xfrm>
              <a:off x="226425" y="4195169"/>
              <a:ext cx="5319600" cy="7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“Eu preciso de...” 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“Valorizo...” 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“Gostaria de mais...” 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“É importante...”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9" name="Google Shape;29;p2"/>
            <p:cNvSpPr txBox="1"/>
            <p:nvPr/>
          </p:nvSpPr>
          <p:spPr>
            <a:xfrm>
              <a:off x="4797075" y="4279782"/>
              <a:ext cx="4362600" cy="5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“A partir de agora, você pode...”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“Quando escuta isso, o que você entende?”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“Como se sente ao ouvir isso?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 txBox="1"/>
            <p:nvPr/>
          </p:nvSpPr>
          <p:spPr>
            <a:xfrm>
              <a:off x="234450" y="593475"/>
              <a:ext cx="3993300" cy="11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73F82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/>
        </p:nvSpPr>
        <p:spPr>
          <a:xfrm rot="-5400000">
            <a:off x="-1348537" y="1901662"/>
            <a:ext cx="39159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200" u="none" cap="none" strike="noStrike">
                <a:solidFill>
                  <a:srgbClr val="BEFF36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SENTIMENTO</a:t>
            </a:r>
            <a:endParaRPr sz="800"/>
          </a:p>
        </p:txBody>
      </p:sp>
      <p:sp>
        <p:nvSpPr>
          <p:cNvPr id="73" name="Google Shape;73;p13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2450" y="4665326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 rotWithShape="1">
          <a:blip r:embed="rId5">
            <a:alphaModFix/>
          </a:blip>
          <a:srcRect b="13811" l="1719" r="0" t="63180"/>
          <a:stretch/>
        </p:blipFill>
        <p:spPr>
          <a:xfrm>
            <a:off x="2280145" y="4439075"/>
            <a:ext cx="2807562" cy="6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1685965" y="255027"/>
            <a:ext cx="1863300" cy="3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Admirado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Agraciado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Alegre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Aliviado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Amigável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Amoroso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Animado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Apaixonado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Apreciativo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Atencioso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Atento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Bem- humorado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Caloroso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Calmo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Centrado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609987" y="255027"/>
            <a:ext cx="1747200" cy="4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Comprometido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Concentrado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Confiante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Confortável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Contente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Corajoso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Curioso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Despreocupado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Disposto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Emocionado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Encantado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Encorajado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Energizado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Entusiasmado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Esperançoso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17909" y="255027"/>
            <a:ext cx="1747200" cy="35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Estimulado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Excitado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Expansivo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Feliz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Grato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Harmonia (em)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Iluminado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Inspirado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Instigado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Interessado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Livre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Motivado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Nas nuvens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Otimista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7225830" y="255027"/>
            <a:ext cx="1663800" cy="3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Privilegiado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Radiante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Reconfortado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Reconhecido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Relaxado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Revigorado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Satisfeito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Seguro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Sensibilizado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Sereno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Sossegado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Tocado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Tranquilo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Valorizado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 rot="-5400000">
            <a:off x="-2108995" y="949310"/>
            <a:ext cx="62364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u="none" cap="none" strike="noStrike">
                <a:solidFill>
                  <a:srgbClr val="BEFF3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NECESSIDADES ATENDIDAS</a:t>
            </a:r>
            <a:endParaRPr sz="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/>
        </p:nvSpPr>
        <p:spPr>
          <a:xfrm rot="-5400000">
            <a:off x="-2543365" y="762476"/>
            <a:ext cx="623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500" u="none" cap="none" strike="noStrike">
                <a:solidFill>
                  <a:srgbClr val="BEFF36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SENTIMENTO</a:t>
            </a:r>
            <a:endParaRPr sz="1100"/>
          </a:p>
        </p:txBody>
      </p:sp>
      <p:sp>
        <p:nvSpPr>
          <p:cNvPr id="87" name="Google Shape;87;p14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2450" y="4665326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 rotWithShape="1">
          <a:blip r:embed="rId5">
            <a:alphaModFix/>
          </a:blip>
          <a:srcRect b="13811" l="1719" r="0" t="63180"/>
          <a:stretch/>
        </p:blipFill>
        <p:spPr>
          <a:xfrm>
            <a:off x="2280145" y="4439075"/>
            <a:ext cx="2807562" cy="6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4279199" y="1062115"/>
            <a:ext cx="48648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/>
          </a:p>
        </p:txBody>
      </p:sp>
      <p:sp>
        <p:nvSpPr>
          <p:cNvPr id="92" name="Google Shape;92;p14"/>
          <p:cNvSpPr txBox="1"/>
          <p:nvPr/>
        </p:nvSpPr>
        <p:spPr>
          <a:xfrm rot="-5400000">
            <a:off x="-2079838" y="1001126"/>
            <a:ext cx="62364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u="none" cap="none" strike="noStrike">
                <a:solidFill>
                  <a:srgbClr val="BEFF3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NECESSIDADES </a:t>
            </a:r>
            <a:r>
              <a:rPr lang="pt-BR" sz="1400" cap="none" strike="noStrike">
                <a:solidFill>
                  <a:srgbClr val="00206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NÃO</a:t>
            </a:r>
            <a:r>
              <a:rPr lang="pt-BR" sz="1400" u="none" cap="none" strike="noStrike">
                <a:solidFill>
                  <a:srgbClr val="BEFF3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ATENDIDAS</a:t>
            </a:r>
            <a:endParaRPr sz="7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1733819" y="308926"/>
            <a:ext cx="1767300" cy="3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Abalado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Abatido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Aborrecido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Agitado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Alterado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Angustiado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Ansioso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Apático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Apreensivo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Arrasado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Assustado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Atormentado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Bloqueado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Cansado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 medo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3363550" y="308926"/>
            <a:ext cx="1957800" cy="3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 raiva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Confuso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Contrariado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Culpado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Desolado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Deprimido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Decepcionado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Desconfiado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Desconfortável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Descontente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Desencorajado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Desesperado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Desgostoso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Desligado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5184080" y="308926"/>
            <a:ext cx="2060700" cy="3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Desmotivado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Enfurecido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Entediado Entristecido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Envergonhado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Esgotado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Exaurido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Frustrado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Furioso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Invejoso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Irritado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Impaciente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Impotente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7107211" y="308926"/>
            <a:ext cx="1949400" cy="37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Incomodado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Inquieto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Insatisfeito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Inseguro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Mal- humorado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Perdido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Pessimista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Perturbado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Pessimista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Receoso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Saturado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Sobrecarregado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Zangado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 </a:t>
            </a:r>
            <a:endParaRPr i="0" sz="1500" u="none" cap="none" strike="noStrike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F7F7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/>
        </p:nvSpPr>
        <p:spPr>
          <a:xfrm rot="-5400000">
            <a:off x="-2670753" y="840420"/>
            <a:ext cx="62364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700">
                <a:solidFill>
                  <a:srgbClr val="012967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NECESSIDADES</a:t>
            </a:r>
            <a:endParaRPr sz="500">
              <a:solidFill>
                <a:srgbClr val="012967"/>
              </a:solidFill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2450" y="4665326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5">
            <a:alphaModFix/>
          </a:blip>
          <a:srcRect b="13811" l="1719" r="0" t="63180"/>
          <a:stretch/>
        </p:blipFill>
        <p:spPr>
          <a:xfrm>
            <a:off x="2280145" y="4439075"/>
            <a:ext cx="2807562" cy="6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4279199" y="1062115"/>
            <a:ext cx="48648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5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07" name="Google Shape;107;p15"/>
          <p:cNvSpPr txBox="1"/>
          <p:nvPr/>
        </p:nvSpPr>
        <p:spPr>
          <a:xfrm rot="-5400000">
            <a:off x="-2226737" y="917370"/>
            <a:ext cx="62364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700" u="none" cap="none" strike="noStrike">
                <a:solidFill>
                  <a:srgbClr val="012967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HUMANAS</a:t>
            </a:r>
            <a:endParaRPr sz="500">
              <a:solidFill>
                <a:srgbClr val="012967"/>
              </a:solidFill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1863854" y="236452"/>
            <a:ext cx="1391100" cy="18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Autoafirmação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Calma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Escolha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Espaço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Independência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Liberdade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Movimento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Solidão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Tranquilidade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Tempo para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Visão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504085" y="257240"/>
            <a:ext cx="1857000" cy="26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Autenticidade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Autoconhecimento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Autoestima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Aprendizado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Direção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Equilíbrio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Honestidade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Proteção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Realização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Respeito por si próprio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Ritmo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Segurança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Significado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Tempo de integração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5687679" y="265261"/>
            <a:ext cx="17004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Adequação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Clareza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Compreensão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Coerência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Conhecimentos 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Consciência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Descoberta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Estímulo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Exatidão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Exploração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Esperança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Informações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Inspiração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Luto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Paz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5400000">
            <a:off x="835585" y="2645919"/>
            <a:ext cx="21621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ORDEM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SOCIAL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7504387" y="225027"/>
            <a:ext cx="1945800" cy="24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Aprendizado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Beleza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Crescimento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Criatividade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Desenvolvimento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Descoberta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Desafio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Domínio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Evolução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Espontaneidade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Espiritualidade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Expressão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Participar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Presença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2180460" y="2821367"/>
            <a:ext cx="1207200" cy="16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00" u="none" cap="none" strike="noStrike">
              <a:solidFill>
                <a:srgbClr val="002060"/>
              </a:solidFill>
              <a:highlight>
                <a:srgbClr val="0000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Aceitação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Amizade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Amor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Apoio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Ajuda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Apreciação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Celebração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Companhia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3156959" y="2827124"/>
            <a:ext cx="1723800" cy="16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Comunicação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Concordância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Conexão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Confiança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Contato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Contribuição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Consideração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Cooperação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4432550" y="2983550"/>
            <a:ext cx="17658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Compreensão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Comprometimento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Diversão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Equidade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Escuta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Empatia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Expressão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Harmonia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5871586" y="2982949"/>
            <a:ext cx="14820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Honestidade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Interdependência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Intimidade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Justiça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Lazer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Partilha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Pertencimento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Presença 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17" name="Google Shape;117;p15"/>
          <p:cNvSpPr/>
          <p:nvPr/>
        </p:nvSpPr>
        <p:spPr>
          <a:xfrm rot="-5400000">
            <a:off x="4217232" y="1235662"/>
            <a:ext cx="2700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DE ORDEM MENTAL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18" name="Google Shape;118;p15"/>
          <p:cNvSpPr txBox="1"/>
          <p:nvPr/>
        </p:nvSpPr>
        <p:spPr>
          <a:xfrm rot="-5400000">
            <a:off x="6152705" y="1098988"/>
            <a:ext cx="24807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EXPRESSÃO DE SI</a:t>
            </a:r>
            <a:endParaRPr sz="1100">
              <a:solidFill>
                <a:srgbClr val="002060"/>
              </a:solidFill>
            </a:endParaRPr>
          </a:p>
        </p:txBody>
      </p:sp>
      <p:cxnSp>
        <p:nvCxnSpPr>
          <p:cNvPr id="119" name="Google Shape;119;p15"/>
          <p:cNvCxnSpPr/>
          <p:nvPr/>
        </p:nvCxnSpPr>
        <p:spPr>
          <a:xfrm>
            <a:off x="1384339" y="2886260"/>
            <a:ext cx="7254900" cy="0"/>
          </a:xfrm>
          <a:prstGeom prst="straightConnector1">
            <a:avLst/>
          </a:prstGeom>
          <a:noFill/>
          <a:ln cap="flat" cmpd="sng" w="9525">
            <a:solidFill>
              <a:srgbClr val="273F8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p15"/>
          <p:cNvSpPr/>
          <p:nvPr/>
        </p:nvSpPr>
        <p:spPr>
          <a:xfrm rot="-5400000">
            <a:off x="625128" y="674636"/>
            <a:ext cx="21621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AUTONOMIA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21" name="Google Shape;121;p15"/>
          <p:cNvSpPr/>
          <p:nvPr/>
        </p:nvSpPr>
        <p:spPr>
          <a:xfrm rot="-5400000">
            <a:off x="2286435" y="815285"/>
            <a:ext cx="21621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INTEGRIDADE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7271300" y="2981931"/>
            <a:ext cx="17658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Proximidade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Receber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Reconhecimento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Respeito Segurança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Transparência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Toque </a:t>
            </a:r>
            <a:endParaRPr sz="11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/>
        </p:nvSpPr>
        <p:spPr>
          <a:xfrm>
            <a:off x="247200" y="582125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Escreva aqui.</a:t>
            </a:r>
            <a:endParaRPr i="1">
              <a:solidFill>
                <a:srgbClr val="023770"/>
              </a:solidFill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247200" y="3126850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FFFFFF"/>
                </a:solidFill>
              </a:rPr>
              <a:t>Escreva aqui.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4905150" y="582125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Escreva aqui.</a:t>
            </a:r>
            <a:endParaRPr i="1">
              <a:solidFill>
                <a:srgbClr val="023770"/>
              </a:solidFill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4905150" y="3126850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Escreva aqui.</a:t>
            </a:r>
            <a:endParaRPr i="1">
              <a:solidFill>
                <a:srgbClr val="02377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