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Montserrat"/>
      <p:regular r:id="rId10"/>
      <p:bold r:id="rId11"/>
      <p:italic r:id="rId12"/>
      <p:boldItalic r:id="rId13"/>
    </p:embeddedFont>
    <p:embeddedFont>
      <p:font typeface="Montserrat Medium"/>
      <p:regular r:id="rId14"/>
      <p:bold r:id="rId15"/>
      <p:italic r:id="rId16"/>
      <p:boldItalic r:id="rId17"/>
    </p:embeddedFont>
    <p:embeddedFont>
      <p:font typeface="Montserrat ExtraBold"/>
      <p:bold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bold.fntdata"/><Relationship Id="rId10" Type="http://schemas.openxmlformats.org/officeDocument/2006/relationships/font" Target="fonts/Montserrat-regular.fntdata"/><Relationship Id="rId13" Type="http://schemas.openxmlformats.org/officeDocument/2006/relationships/font" Target="fonts/Montserrat-boldItalic.fntdata"/><Relationship Id="rId12" Type="http://schemas.openxmlformats.org/officeDocument/2006/relationships/font" Target="fonts/Montserrat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ontserratMedium-bold.fntdata"/><Relationship Id="rId14" Type="http://schemas.openxmlformats.org/officeDocument/2006/relationships/font" Target="fonts/MontserratMedium-regular.fntdata"/><Relationship Id="rId17" Type="http://schemas.openxmlformats.org/officeDocument/2006/relationships/font" Target="fonts/MontserratMedium-boldItalic.fntdata"/><Relationship Id="rId16" Type="http://schemas.openxmlformats.org/officeDocument/2006/relationships/font" Target="fonts/MontserratMedium-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MontserratExtraBold-boldItalic.fntdata"/><Relationship Id="rId6" Type="http://schemas.openxmlformats.org/officeDocument/2006/relationships/slide" Target="slides/slide1.xml"/><Relationship Id="rId18" Type="http://schemas.openxmlformats.org/officeDocument/2006/relationships/font" Target="fonts/MontserratExtraBold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8d4de695f0_0_9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g28d4de695f0_0_9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8d4de695f0_0_11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g28d4de695f0_0_1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28d4de695f0_0_20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g28d4de695f0_0_20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8d4de695f0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5" name="Google Shape;125;g28d4de695f0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6" name="Google Shape;126;g28d4de695f0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grpSp>
        <p:nvGrpSpPr>
          <p:cNvPr id="13" name="Google Shape;13;p2"/>
          <p:cNvGrpSpPr/>
          <p:nvPr/>
        </p:nvGrpSpPr>
        <p:grpSpPr>
          <a:xfrm>
            <a:off x="29250" y="15275"/>
            <a:ext cx="9463725" cy="5098675"/>
            <a:chOff x="29250" y="15275"/>
            <a:chExt cx="9463725" cy="5098675"/>
          </a:xfrm>
        </p:grpSpPr>
        <p:sp>
          <p:nvSpPr>
            <p:cNvPr id="14" name="Google Shape;14;p2"/>
            <p:cNvSpPr/>
            <p:nvPr/>
          </p:nvSpPr>
          <p:spPr>
            <a:xfrm>
              <a:off x="29250" y="29774"/>
              <a:ext cx="4523400" cy="2527800"/>
            </a:xfrm>
            <a:prstGeom prst="roundRect">
              <a:avLst>
                <a:gd fmla="val 6153" name="adj"/>
              </a:avLst>
            </a:prstGeom>
            <a:solidFill>
              <a:srgbClr val="BEFF3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29250" y="2571750"/>
              <a:ext cx="4523400" cy="2542200"/>
            </a:xfrm>
            <a:prstGeom prst="roundRect">
              <a:avLst>
                <a:gd fmla="val 6153" name="adj"/>
              </a:avLst>
            </a:prstGeom>
            <a:solidFill>
              <a:srgbClr val="273F8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4591350" y="15275"/>
              <a:ext cx="4523400" cy="2527800"/>
            </a:xfrm>
            <a:prstGeom prst="roundRect">
              <a:avLst>
                <a:gd fmla="val 6841" name="adj"/>
              </a:avLst>
            </a:prstGeom>
            <a:solidFill>
              <a:srgbClr val="CDD4E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4591350" y="2571750"/>
              <a:ext cx="4523400" cy="2542200"/>
            </a:xfrm>
            <a:prstGeom prst="roundRect">
              <a:avLst>
                <a:gd fmla="val 6549" name="adj"/>
              </a:avLst>
            </a:prstGeom>
            <a:solidFill>
              <a:srgbClr val="D9D9D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" name="Google Shape;18;p2"/>
            <p:cNvSpPr txBox="1"/>
            <p:nvPr/>
          </p:nvSpPr>
          <p:spPr>
            <a:xfrm>
              <a:off x="355350" y="175850"/>
              <a:ext cx="3314700" cy="34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4275" lIns="68575" spcFirstLastPara="1" rIns="68575" wrap="square" tIns="3427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800">
                  <a:solidFill>
                    <a:srgbClr val="90D500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OBSERVAÇÃO</a:t>
              </a:r>
              <a:endParaRPr sz="1800">
                <a:solidFill>
                  <a:srgbClr val="90D500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19" name="Google Shape;19;p2"/>
            <p:cNvSpPr txBox="1"/>
            <p:nvPr/>
          </p:nvSpPr>
          <p:spPr>
            <a:xfrm>
              <a:off x="145800" y="175850"/>
              <a:ext cx="552300" cy="34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4275" lIns="68575" spcFirstLastPara="1" rIns="68575" wrap="square" tIns="3427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800" u="none" cap="none" strike="noStrike">
                  <a:solidFill>
                    <a:srgbClr val="90D500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1</a:t>
              </a:r>
              <a:endParaRPr sz="1800">
                <a:solidFill>
                  <a:srgbClr val="90D500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20" name="Google Shape;20;p2"/>
            <p:cNvSpPr txBox="1"/>
            <p:nvPr/>
          </p:nvSpPr>
          <p:spPr>
            <a:xfrm>
              <a:off x="5084625" y="175850"/>
              <a:ext cx="3314700" cy="34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4275" lIns="68575" spcFirstLastPara="1" rIns="68575" wrap="square" tIns="3427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800">
                  <a:solidFill>
                    <a:srgbClr val="A0AEDC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SENTIMENTO</a:t>
              </a:r>
              <a:endParaRPr sz="1800">
                <a:solidFill>
                  <a:srgbClr val="A0AEDC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21" name="Google Shape;21;p2"/>
            <p:cNvSpPr txBox="1"/>
            <p:nvPr/>
          </p:nvSpPr>
          <p:spPr>
            <a:xfrm>
              <a:off x="4784475" y="175850"/>
              <a:ext cx="552300" cy="34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4275" lIns="68575" spcFirstLastPara="1" rIns="68575" wrap="square" tIns="3427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800" u="none" cap="none" strike="noStrike">
                  <a:solidFill>
                    <a:srgbClr val="A0AEDC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2</a:t>
              </a:r>
              <a:endParaRPr sz="1800">
                <a:solidFill>
                  <a:srgbClr val="A0AEDC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22" name="Google Shape;22;p2"/>
            <p:cNvSpPr txBox="1"/>
            <p:nvPr/>
          </p:nvSpPr>
          <p:spPr>
            <a:xfrm>
              <a:off x="422025" y="2733675"/>
              <a:ext cx="3648300" cy="34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4275" lIns="68575" spcFirstLastPara="1" rIns="68575" wrap="square" tIns="3427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800">
                  <a:solidFill>
                    <a:srgbClr val="002060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NECESSIDADE</a:t>
              </a:r>
              <a:endParaRPr sz="1800">
                <a:solidFill>
                  <a:srgbClr val="002060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23" name="Google Shape;23;p2"/>
            <p:cNvSpPr txBox="1"/>
            <p:nvPr/>
          </p:nvSpPr>
          <p:spPr>
            <a:xfrm>
              <a:off x="175125" y="2733675"/>
              <a:ext cx="552300" cy="34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4275" lIns="68575" spcFirstLastPara="1" rIns="68575" wrap="square" tIns="3427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800" u="none" cap="none" strike="noStrike">
                  <a:solidFill>
                    <a:srgbClr val="002060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3</a:t>
              </a:r>
              <a:endParaRPr sz="1800">
                <a:solidFill>
                  <a:srgbClr val="002060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24" name="Google Shape;24;p2"/>
            <p:cNvSpPr txBox="1"/>
            <p:nvPr/>
          </p:nvSpPr>
          <p:spPr>
            <a:xfrm>
              <a:off x="5067900" y="2733675"/>
              <a:ext cx="3648300" cy="34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4275" lIns="68575" spcFirstLastPara="1" rIns="68575" wrap="square" tIns="3427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800">
                  <a:solidFill>
                    <a:srgbClr val="999999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PEDIDO</a:t>
              </a:r>
              <a:endParaRPr sz="1800">
                <a:solidFill>
                  <a:srgbClr val="999999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25" name="Google Shape;25;p2"/>
            <p:cNvSpPr txBox="1"/>
            <p:nvPr/>
          </p:nvSpPr>
          <p:spPr>
            <a:xfrm>
              <a:off x="4767750" y="2733675"/>
              <a:ext cx="552300" cy="34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4275" lIns="68575" spcFirstLastPara="1" rIns="68575" wrap="square" tIns="3427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800" u="none" cap="none" strike="noStrike">
                  <a:solidFill>
                    <a:srgbClr val="999999"/>
                  </a:solidFill>
                  <a:latin typeface="Montserrat ExtraBold"/>
                  <a:ea typeface="Montserrat ExtraBold"/>
                  <a:cs typeface="Montserrat ExtraBold"/>
                  <a:sym typeface="Montserrat ExtraBold"/>
                </a:rPr>
                <a:t>4</a:t>
              </a:r>
              <a:endParaRPr sz="1800">
                <a:solidFill>
                  <a:srgbClr val="999999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endParaRPr>
            </a:p>
          </p:txBody>
        </p:sp>
        <p:sp>
          <p:nvSpPr>
            <p:cNvPr id="26" name="Google Shape;26;p2"/>
            <p:cNvSpPr txBox="1"/>
            <p:nvPr/>
          </p:nvSpPr>
          <p:spPr>
            <a:xfrm>
              <a:off x="175125" y="1808451"/>
              <a:ext cx="4125900" cy="5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4275" lIns="68575" spcFirstLastPara="1" rIns="68575" wrap="square" tIns="3427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t-BR" sz="1100" u="none" cap="none" strike="noStrike">
                  <a:solidFill>
                    <a:srgbClr val="666666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“Quando escuto...”</a:t>
              </a:r>
              <a:endParaRPr i="0" sz="1100" u="none" cap="none" strike="noStrike">
                <a:solidFill>
                  <a:srgbClr val="666666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t-BR" sz="1100" u="none" cap="none" strike="noStrike">
                  <a:solidFill>
                    <a:srgbClr val="666666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 “Quando vejo...”  </a:t>
              </a:r>
              <a:endParaRPr i="0" sz="1100" u="none" cap="none" strike="noStrike">
                <a:solidFill>
                  <a:srgbClr val="666666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i="0" lang="pt-BR" sz="1100" u="none" cap="none" strike="noStrike">
                  <a:solidFill>
                    <a:srgbClr val="666666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“No período x, aconteceram x vezes...”</a:t>
              </a:r>
              <a:endParaRPr sz="1300">
                <a:solidFill>
                  <a:srgbClr val="666666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7" name="Google Shape;27;p2"/>
            <p:cNvSpPr txBox="1"/>
            <p:nvPr/>
          </p:nvSpPr>
          <p:spPr>
            <a:xfrm>
              <a:off x="4797075" y="1469751"/>
              <a:ext cx="4695900" cy="915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4275" lIns="68575" spcFirstLastPara="1" rIns="68575" wrap="square" tIns="3427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100">
                  <a:solidFill>
                    <a:srgbClr val="666666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 </a:t>
              </a:r>
              <a:endParaRPr sz="1100">
                <a:solidFill>
                  <a:srgbClr val="666666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100">
                  <a:solidFill>
                    <a:srgbClr val="666666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“Estou...” </a:t>
              </a:r>
              <a:endParaRPr sz="1100">
                <a:solidFill>
                  <a:srgbClr val="666666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100">
                  <a:solidFill>
                    <a:srgbClr val="666666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“Me sinto...” </a:t>
              </a:r>
              <a:endParaRPr sz="1100">
                <a:solidFill>
                  <a:srgbClr val="666666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100">
                  <a:solidFill>
                    <a:srgbClr val="666666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“Estou me sentindo...” </a:t>
              </a:r>
              <a:endParaRPr sz="1100">
                <a:solidFill>
                  <a:srgbClr val="666666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100">
                  <a:solidFill>
                    <a:srgbClr val="666666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“Isso me faz sentir...”</a:t>
              </a:r>
              <a:endParaRPr sz="1100">
                <a:solidFill>
                  <a:srgbClr val="666666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8" name="Google Shape;28;p2"/>
            <p:cNvSpPr txBox="1"/>
            <p:nvPr/>
          </p:nvSpPr>
          <p:spPr>
            <a:xfrm>
              <a:off x="226425" y="4195169"/>
              <a:ext cx="5319600" cy="74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4275" lIns="68575" spcFirstLastPara="1" rIns="68575" wrap="square" tIns="3427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100">
                  <a:solidFill>
                    <a:srgbClr val="CCCCCC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“Eu preciso de...” </a:t>
              </a:r>
              <a:endParaRPr sz="1100">
                <a:solidFill>
                  <a:srgbClr val="CCCCCC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100">
                  <a:solidFill>
                    <a:srgbClr val="CCCCCC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“Valorizo...” </a:t>
              </a:r>
              <a:endParaRPr sz="1100">
                <a:solidFill>
                  <a:srgbClr val="CCCCCC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100">
                  <a:solidFill>
                    <a:srgbClr val="CCCCCC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“Gostaria de mais...” </a:t>
              </a:r>
              <a:endParaRPr sz="1100">
                <a:solidFill>
                  <a:srgbClr val="CCCCCC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100">
                  <a:solidFill>
                    <a:srgbClr val="CCCCCC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“É importante...”</a:t>
              </a:r>
              <a:endParaRPr sz="1100">
                <a:solidFill>
                  <a:srgbClr val="CCCCCC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9" name="Google Shape;29;p2"/>
            <p:cNvSpPr txBox="1"/>
            <p:nvPr/>
          </p:nvSpPr>
          <p:spPr>
            <a:xfrm>
              <a:off x="4797075" y="4279782"/>
              <a:ext cx="4362600" cy="577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4275" lIns="68575" spcFirstLastPara="1" rIns="68575" wrap="square" tIns="3427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100">
                  <a:solidFill>
                    <a:srgbClr val="666666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“A partir de agora, você pode...” </a:t>
              </a:r>
              <a:endParaRPr sz="1100">
                <a:solidFill>
                  <a:srgbClr val="666666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100">
                  <a:solidFill>
                    <a:srgbClr val="666666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“Quando escuta isso, o que você entende?” </a:t>
              </a:r>
              <a:endParaRPr sz="1100">
                <a:solidFill>
                  <a:srgbClr val="666666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100">
                  <a:solidFill>
                    <a:srgbClr val="666666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rPr>
                <a:t>“Como se sente ao ouvir isso?</a:t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30;p2"/>
            <p:cNvSpPr txBox="1"/>
            <p:nvPr/>
          </p:nvSpPr>
          <p:spPr>
            <a:xfrm>
              <a:off x="234450" y="593475"/>
              <a:ext cx="3993300" cy="1146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33" name="Google Shape;33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52" name="Google Shape;52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56" name="Google Shape;56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1" name="Google Shape;61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73F82"/>
        </a:solid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/>
          <p:nvPr/>
        </p:nvSpPr>
        <p:spPr>
          <a:xfrm rot="-5400000">
            <a:off x="-1348537" y="1901662"/>
            <a:ext cx="3915900" cy="7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pt-BR" sz="4200" u="none" cap="none" strike="noStrike">
                <a:solidFill>
                  <a:srgbClr val="BEFF36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SENTIMENTO</a:t>
            </a:r>
            <a:endParaRPr sz="800"/>
          </a:p>
        </p:txBody>
      </p:sp>
      <p:sp>
        <p:nvSpPr>
          <p:cNvPr id="73" name="Google Shape;73;p13"/>
          <p:cNvSpPr/>
          <p:nvPr/>
        </p:nvSpPr>
        <p:spPr>
          <a:xfrm>
            <a:off x="0" y="4414775"/>
            <a:ext cx="9144000" cy="728400"/>
          </a:xfrm>
          <a:prstGeom prst="rect">
            <a:avLst/>
          </a:prstGeom>
          <a:solidFill>
            <a:srgbClr val="023770"/>
          </a:solidFill>
          <a:ln>
            <a:noFill/>
          </a:ln>
        </p:spPr>
        <p:txBody>
          <a:bodyPr anchorCtr="0" anchor="ctr" bIns="45725" lIns="45725" spcFirstLastPara="1" rIns="45725" wrap="square" tIns="457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pic>
        <p:nvPicPr>
          <p:cNvPr id="74" name="Google Shape;74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12450" y="4665326"/>
            <a:ext cx="1922262" cy="256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51525" y="3947000"/>
            <a:ext cx="1663954" cy="1663949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3"/>
          <p:cNvPicPr preferRelativeResize="0"/>
          <p:nvPr/>
        </p:nvPicPr>
        <p:blipFill rotWithShape="1">
          <a:blip r:embed="rId5">
            <a:alphaModFix/>
          </a:blip>
          <a:srcRect b="13811" l="1719" r="0" t="63180"/>
          <a:stretch/>
        </p:blipFill>
        <p:spPr>
          <a:xfrm>
            <a:off x="2280145" y="4439075"/>
            <a:ext cx="2807562" cy="65720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3"/>
          <p:cNvSpPr txBox="1"/>
          <p:nvPr/>
        </p:nvSpPr>
        <p:spPr>
          <a:xfrm>
            <a:off x="1685965" y="255027"/>
            <a:ext cx="1863300" cy="3754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Admirado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Agraciado 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Alegre 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Aliviado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Amigável 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Amoroso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Animado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Apaixonado 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Apreciativo 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Atencioso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Atento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Bem- humorado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Caloroso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Calmo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Centrado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78" name="Google Shape;78;p13"/>
          <p:cNvSpPr txBox="1"/>
          <p:nvPr/>
        </p:nvSpPr>
        <p:spPr>
          <a:xfrm>
            <a:off x="3609987" y="255027"/>
            <a:ext cx="1747200" cy="4002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Comprometido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Concentrado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Confiante 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Confortável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Contente 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Corajoso 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Curioso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Despreocupado 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Disposto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Emocionado 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Encantado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Encorajado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Energizado 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Entusiasmado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Esperançoso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0" sz="1400" u="none" cap="none" strike="noStrike">
              <a:solidFill>
                <a:schemeClr val="lt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79" name="Google Shape;79;p13"/>
          <p:cNvSpPr txBox="1"/>
          <p:nvPr/>
        </p:nvSpPr>
        <p:spPr>
          <a:xfrm>
            <a:off x="5417909" y="255027"/>
            <a:ext cx="1747200" cy="3506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Estimulado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Excitado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Expansivo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Feliz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Grato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Harmonia (em) 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Iluminado 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Inspirado 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Instigado 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Interessado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Livre 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Motivado 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Nas nuvens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Otimista 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80" name="Google Shape;80;p13"/>
          <p:cNvSpPr txBox="1"/>
          <p:nvPr/>
        </p:nvSpPr>
        <p:spPr>
          <a:xfrm>
            <a:off x="7225830" y="255027"/>
            <a:ext cx="1663800" cy="3754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Privilegiado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Radiante 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Reconfortado 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Reconhecido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Relaxado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Revigorado 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Satisfeito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Seguro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Sensibilizado 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Sereno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Sossegado 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Tocado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Tranquilo 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4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Valorizado </a:t>
            </a:r>
            <a:endParaRPr sz="14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0" sz="1400" u="none" cap="none" strike="noStrike">
              <a:solidFill>
                <a:schemeClr val="lt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81" name="Google Shape;81;p13"/>
          <p:cNvSpPr txBox="1"/>
          <p:nvPr/>
        </p:nvSpPr>
        <p:spPr>
          <a:xfrm rot="-5400000">
            <a:off x="-2108995" y="949310"/>
            <a:ext cx="6236400" cy="3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500" u="none" cap="none" strike="noStrike">
                <a:solidFill>
                  <a:srgbClr val="BEFF36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NECESSIDADES ATENDIDAS</a:t>
            </a:r>
            <a:endParaRPr sz="80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2060"/>
        </a:solidFill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/>
          <p:nvPr/>
        </p:nvSpPr>
        <p:spPr>
          <a:xfrm rot="-5400000">
            <a:off x="-2543365" y="762476"/>
            <a:ext cx="6236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pt-BR" sz="4500" u="none" cap="none" strike="noStrike">
                <a:solidFill>
                  <a:srgbClr val="BEFF36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SENTIMENTO</a:t>
            </a:r>
            <a:endParaRPr sz="1100"/>
          </a:p>
        </p:txBody>
      </p:sp>
      <p:sp>
        <p:nvSpPr>
          <p:cNvPr id="87" name="Google Shape;87;p14"/>
          <p:cNvSpPr/>
          <p:nvPr/>
        </p:nvSpPr>
        <p:spPr>
          <a:xfrm>
            <a:off x="0" y="4414775"/>
            <a:ext cx="9144000" cy="728400"/>
          </a:xfrm>
          <a:prstGeom prst="rect">
            <a:avLst/>
          </a:prstGeom>
          <a:solidFill>
            <a:srgbClr val="023770"/>
          </a:solidFill>
          <a:ln>
            <a:noFill/>
          </a:ln>
        </p:spPr>
        <p:txBody>
          <a:bodyPr anchorCtr="0" anchor="ctr" bIns="45725" lIns="45725" spcFirstLastPara="1" rIns="45725" wrap="square" tIns="457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pic>
        <p:nvPicPr>
          <p:cNvPr id="88" name="Google Shape;88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12450" y="4665326"/>
            <a:ext cx="1922262" cy="256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51525" y="3947000"/>
            <a:ext cx="1663954" cy="1663949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4"/>
          <p:cNvPicPr preferRelativeResize="0"/>
          <p:nvPr/>
        </p:nvPicPr>
        <p:blipFill rotWithShape="1">
          <a:blip r:embed="rId5">
            <a:alphaModFix/>
          </a:blip>
          <a:srcRect b="13811" l="1719" r="0" t="63180"/>
          <a:stretch/>
        </p:blipFill>
        <p:spPr>
          <a:xfrm>
            <a:off x="2280145" y="4439075"/>
            <a:ext cx="2807562" cy="65720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4"/>
          <p:cNvSpPr/>
          <p:nvPr/>
        </p:nvSpPr>
        <p:spPr>
          <a:xfrm>
            <a:off x="4279199" y="1062115"/>
            <a:ext cx="4864800" cy="5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500" u="none" cap="none" strike="noStrike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500" u="none" cap="none" strike="noStrik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1100"/>
          </a:p>
        </p:txBody>
      </p:sp>
      <p:sp>
        <p:nvSpPr>
          <p:cNvPr id="92" name="Google Shape;92;p14"/>
          <p:cNvSpPr txBox="1"/>
          <p:nvPr/>
        </p:nvSpPr>
        <p:spPr>
          <a:xfrm rot="-5400000">
            <a:off x="-2079838" y="1001126"/>
            <a:ext cx="6236400" cy="2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 u="none" cap="none" strike="noStrike">
                <a:solidFill>
                  <a:srgbClr val="BEFF36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NECESSIDADES </a:t>
            </a:r>
            <a:r>
              <a:rPr lang="pt-BR" sz="1400" cap="none" strike="noStrike">
                <a:solidFill>
                  <a:srgbClr val="002060"/>
                </a:solidFill>
                <a:highlight>
                  <a:srgbClr val="C8FF00"/>
                </a:highlight>
                <a:latin typeface="Montserrat Medium"/>
                <a:ea typeface="Montserrat Medium"/>
                <a:cs typeface="Montserrat Medium"/>
                <a:sym typeface="Montserrat Medium"/>
              </a:rPr>
              <a:t>NÃO</a:t>
            </a:r>
            <a:r>
              <a:rPr lang="pt-BR" sz="1400" u="none" cap="none" strike="noStrike">
                <a:solidFill>
                  <a:srgbClr val="BEFF36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ATENDIDAS</a:t>
            </a:r>
            <a:endParaRPr sz="70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93" name="Google Shape;93;p14"/>
          <p:cNvSpPr/>
          <p:nvPr/>
        </p:nvSpPr>
        <p:spPr>
          <a:xfrm>
            <a:off x="1733819" y="308926"/>
            <a:ext cx="1767300" cy="37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Abalado 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Abatido 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Aborrecido 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Agitado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Alterado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Angustiado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Ansioso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Apático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Apreensivo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Arrasado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Assustado 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Atormentado 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Bloqueado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Cansado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Com medo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94" name="Google Shape;94;p14"/>
          <p:cNvSpPr/>
          <p:nvPr/>
        </p:nvSpPr>
        <p:spPr>
          <a:xfrm>
            <a:off x="3363550" y="308926"/>
            <a:ext cx="1957800" cy="37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Com raiva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Confuso 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Contrariado 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Culpado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Desolado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Deprimido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Decepcionado 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Desconfiado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Desconfortável 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Descontente 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Desencorajado 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Desesperado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Desgostoso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Desligado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0" sz="1500" u="none" cap="none" strike="noStrike">
              <a:solidFill>
                <a:schemeClr val="lt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95" name="Google Shape;95;p14"/>
          <p:cNvSpPr/>
          <p:nvPr/>
        </p:nvSpPr>
        <p:spPr>
          <a:xfrm>
            <a:off x="5184080" y="308926"/>
            <a:ext cx="2060700" cy="37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Desmotivado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Enfurecido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Entediado Entristecido 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Envergonhado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Esgotado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Exaurido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Frustrado 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Furioso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Invejoso 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Irado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Irritado 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Impaciente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Impotente 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0" sz="1500" u="none" cap="none" strike="noStrike">
              <a:solidFill>
                <a:schemeClr val="lt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96" name="Google Shape;96;p14"/>
          <p:cNvSpPr txBox="1"/>
          <p:nvPr/>
        </p:nvSpPr>
        <p:spPr>
          <a:xfrm>
            <a:off x="7107211" y="308926"/>
            <a:ext cx="1949400" cy="3751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Incomodado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Inquieto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Insatisfeito 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Inseguro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Mal- humorado 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Perdido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Pessimista 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Perturbado 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Pessimista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Receoso 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Saturado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Sobrecarregado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Zangado</a:t>
            </a:r>
            <a:endParaRPr sz="15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pt-BR" sz="1500" u="none" cap="none" strike="noStrike">
                <a:solidFill>
                  <a:schemeClr val="lt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 </a:t>
            </a:r>
            <a:endParaRPr i="0" sz="1500" u="none" cap="none" strike="noStrike">
              <a:solidFill>
                <a:srgbClr val="000000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7F7F7"/>
        </a:solid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5"/>
          <p:cNvSpPr txBox="1"/>
          <p:nvPr/>
        </p:nvSpPr>
        <p:spPr>
          <a:xfrm rot="-5400000">
            <a:off x="-2670753" y="840420"/>
            <a:ext cx="6236400" cy="6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700">
                <a:solidFill>
                  <a:srgbClr val="012967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NECESSIDADES</a:t>
            </a:r>
            <a:endParaRPr sz="500">
              <a:solidFill>
                <a:srgbClr val="012967"/>
              </a:solidFill>
            </a:endParaRPr>
          </a:p>
        </p:txBody>
      </p:sp>
      <p:sp>
        <p:nvSpPr>
          <p:cNvPr id="102" name="Google Shape;102;p15"/>
          <p:cNvSpPr/>
          <p:nvPr/>
        </p:nvSpPr>
        <p:spPr>
          <a:xfrm>
            <a:off x="0" y="4414775"/>
            <a:ext cx="9144000" cy="728400"/>
          </a:xfrm>
          <a:prstGeom prst="rect">
            <a:avLst/>
          </a:prstGeom>
          <a:solidFill>
            <a:srgbClr val="023770"/>
          </a:solidFill>
          <a:ln>
            <a:noFill/>
          </a:ln>
        </p:spPr>
        <p:txBody>
          <a:bodyPr anchorCtr="0" anchor="ctr" bIns="45725" lIns="45725" spcFirstLastPara="1" rIns="45725" wrap="square" tIns="457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pic>
        <p:nvPicPr>
          <p:cNvPr id="103" name="Google Shape;103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812450" y="4665326"/>
            <a:ext cx="1922262" cy="256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51525" y="3947000"/>
            <a:ext cx="1663954" cy="16639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15"/>
          <p:cNvPicPr preferRelativeResize="0"/>
          <p:nvPr/>
        </p:nvPicPr>
        <p:blipFill rotWithShape="1">
          <a:blip r:embed="rId5">
            <a:alphaModFix/>
          </a:blip>
          <a:srcRect b="13811" l="1719" r="0" t="63180"/>
          <a:stretch/>
        </p:blipFill>
        <p:spPr>
          <a:xfrm>
            <a:off x="2280145" y="4439075"/>
            <a:ext cx="2807562" cy="657200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5"/>
          <p:cNvSpPr/>
          <p:nvPr/>
        </p:nvSpPr>
        <p:spPr>
          <a:xfrm>
            <a:off x="4279199" y="1062115"/>
            <a:ext cx="4864800" cy="5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500" u="none" cap="none" strike="noStrike">
              <a:solidFill>
                <a:srgbClr val="00206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5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1100">
              <a:solidFill>
                <a:srgbClr val="002060"/>
              </a:solidFill>
            </a:endParaRPr>
          </a:p>
        </p:txBody>
      </p:sp>
      <p:sp>
        <p:nvSpPr>
          <p:cNvPr id="107" name="Google Shape;107;p15"/>
          <p:cNvSpPr txBox="1"/>
          <p:nvPr/>
        </p:nvSpPr>
        <p:spPr>
          <a:xfrm rot="-5400000">
            <a:off x="-2226737" y="917370"/>
            <a:ext cx="6236400" cy="4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pt-BR" sz="2700" u="none" cap="none" strike="noStrike">
                <a:solidFill>
                  <a:srgbClr val="012967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HUMANAS</a:t>
            </a:r>
            <a:endParaRPr sz="500">
              <a:solidFill>
                <a:srgbClr val="012967"/>
              </a:solidFill>
            </a:endParaRPr>
          </a:p>
        </p:txBody>
      </p:sp>
      <p:sp>
        <p:nvSpPr>
          <p:cNvPr id="108" name="Google Shape;108;p15"/>
          <p:cNvSpPr/>
          <p:nvPr/>
        </p:nvSpPr>
        <p:spPr>
          <a:xfrm>
            <a:off x="1863854" y="236452"/>
            <a:ext cx="1391100" cy="18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Autoafirmação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Calma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Escolha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Espaço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Independência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Liberdade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Movimento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Solidão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Tranquilidade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Tempo para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Visão</a:t>
            </a:r>
            <a:endParaRPr sz="1100">
              <a:solidFill>
                <a:srgbClr val="002060"/>
              </a:solidFill>
            </a:endParaRPr>
          </a:p>
        </p:txBody>
      </p:sp>
      <p:sp>
        <p:nvSpPr>
          <p:cNvPr id="109" name="Google Shape;109;p15"/>
          <p:cNvSpPr/>
          <p:nvPr/>
        </p:nvSpPr>
        <p:spPr>
          <a:xfrm>
            <a:off x="3504085" y="257240"/>
            <a:ext cx="1857000" cy="26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Autenticidade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Autoconhecimento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Autoestima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Aprendizado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Direção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Equilíbrio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Honestidade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Objetivo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Proteção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Realização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Respeito por si próprio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Ritmo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Segurança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Significado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Tempo de integração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0" u="none" cap="none" strike="noStrike">
              <a:solidFill>
                <a:srgbClr val="00206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0" name="Google Shape;110;p15"/>
          <p:cNvSpPr/>
          <p:nvPr/>
        </p:nvSpPr>
        <p:spPr>
          <a:xfrm>
            <a:off x="5687679" y="265261"/>
            <a:ext cx="1700400" cy="2816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Adequação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Clareza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Compreensão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Coerência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Conhecimentos 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Consciência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Descoberta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Estímulo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Exatidão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Exploração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Esperança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Informações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Inspiração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Luto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Paz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 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 </a:t>
            </a:r>
            <a:endParaRPr b="0" i="0" sz="1100" u="none" cap="none" strike="noStrike">
              <a:solidFill>
                <a:srgbClr val="00206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1" name="Google Shape;111;p15"/>
          <p:cNvSpPr/>
          <p:nvPr/>
        </p:nvSpPr>
        <p:spPr>
          <a:xfrm rot="-5400000">
            <a:off x="835585" y="2645919"/>
            <a:ext cx="2162100" cy="6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800" u="none" cap="none" strike="noStrike">
                <a:solidFill>
                  <a:srgbClr val="002060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ORDEM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800" u="none" cap="none" strike="noStrike">
                <a:solidFill>
                  <a:srgbClr val="002060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SOCIAL</a:t>
            </a:r>
            <a:endParaRPr sz="1100">
              <a:solidFill>
                <a:srgbClr val="002060"/>
              </a:solidFill>
            </a:endParaRPr>
          </a:p>
        </p:txBody>
      </p:sp>
      <p:sp>
        <p:nvSpPr>
          <p:cNvPr id="112" name="Google Shape;112;p15"/>
          <p:cNvSpPr/>
          <p:nvPr/>
        </p:nvSpPr>
        <p:spPr>
          <a:xfrm>
            <a:off x="7504387" y="225027"/>
            <a:ext cx="1945800" cy="24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Ação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Aprendizado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Beleza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Crescimento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Criatividade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Desenvolvimento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Descoberta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Desafio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Domínio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Evolução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Espontaneidade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Espiritualidade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Expressão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Participar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Presença</a:t>
            </a:r>
            <a:endParaRPr sz="1100">
              <a:solidFill>
                <a:srgbClr val="002060"/>
              </a:solidFill>
            </a:endParaRPr>
          </a:p>
        </p:txBody>
      </p:sp>
      <p:sp>
        <p:nvSpPr>
          <p:cNvPr id="113" name="Google Shape;113;p15"/>
          <p:cNvSpPr/>
          <p:nvPr/>
        </p:nvSpPr>
        <p:spPr>
          <a:xfrm>
            <a:off x="2180460" y="2821367"/>
            <a:ext cx="1207200" cy="16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100" u="none" cap="none" strike="noStrike">
              <a:solidFill>
                <a:srgbClr val="002060"/>
              </a:solidFill>
              <a:highlight>
                <a:srgbClr val="000000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Aceitação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Amizade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Amor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Apoio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Ajuda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Apreciação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Celebração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Companhia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0" u="none" cap="none" strike="noStrike">
              <a:solidFill>
                <a:srgbClr val="00206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4" name="Google Shape;114;p15"/>
          <p:cNvSpPr/>
          <p:nvPr/>
        </p:nvSpPr>
        <p:spPr>
          <a:xfrm>
            <a:off x="3156959" y="2827124"/>
            <a:ext cx="1723800" cy="16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0" u="none" cap="none" strike="noStrike">
              <a:solidFill>
                <a:srgbClr val="00206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Comunicação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Concordância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Conexão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Confiança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Contato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Contribuição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Consideração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Cooperação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0" u="none" cap="none" strike="noStrike">
              <a:solidFill>
                <a:srgbClr val="00206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5" name="Google Shape;115;p15"/>
          <p:cNvSpPr/>
          <p:nvPr/>
        </p:nvSpPr>
        <p:spPr>
          <a:xfrm>
            <a:off x="4432550" y="2983550"/>
            <a:ext cx="1765800" cy="15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Compreensão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Comprometimento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Diversão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Equidade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Escuta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Empatia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Expressão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Harmonia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0" u="none" cap="none" strike="noStrike">
              <a:solidFill>
                <a:srgbClr val="00206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6" name="Google Shape;116;p15"/>
          <p:cNvSpPr txBox="1"/>
          <p:nvPr/>
        </p:nvSpPr>
        <p:spPr>
          <a:xfrm>
            <a:off x="5871586" y="2982949"/>
            <a:ext cx="1482000" cy="14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Honestidade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Interdependência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Intimidade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Justiça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Lazer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Partilha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Pertencimento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Presença </a:t>
            </a:r>
            <a:endParaRPr sz="1100">
              <a:solidFill>
                <a:srgbClr val="002060"/>
              </a:solidFill>
            </a:endParaRPr>
          </a:p>
        </p:txBody>
      </p:sp>
      <p:sp>
        <p:nvSpPr>
          <p:cNvPr id="117" name="Google Shape;117;p15"/>
          <p:cNvSpPr/>
          <p:nvPr/>
        </p:nvSpPr>
        <p:spPr>
          <a:xfrm rot="-5400000">
            <a:off x="4217232" y="1235662"/>
            <a:ext cx="2700900" cy="3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800" u="none" cap="none" strike="noStrike">
                <a:solidFill>
                  <a:srgbClr val="002060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DE ORDEM MENTAL</a:t>
            </a:r>
            <a:endParaRPr sz="1100">
              <a:solidFill>
                <a:srgbClr val="002060"/>
              </a:solidFill>
            </a:endParaRPr>
          </a:p>
        </p:txBody>
      </p:sp>
      <p:sp>
        <p:nvSpPr>
          <p:cNvPr id="118" name="Google Shape;118;p15"/>
          <p:cNvSpPr txBox="1"/>
          <p:nvPr/>
        </p:nvSpPr>
        <p:spPr>
          <a:xfrm rot="-5400000">
            <a:off x="6152705" y="1098988"/>
            <a:ext cx="2480700" cy="3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800" u="none" cap="none" strike="noStrike">
                <a:solidFill>
                  <a:srgbClr val="002060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EXPRESSÃO DE SI</a:t>
            </a:r>
            <a:endParaRPr sz="1100">
              <a:solidFill>
                <a:srgbClr val="002060"/>
              </a:solidFill>
            </a:endParaRPr>
          </a:p>
        </p:txBody>
      </p:sp>
      <p:cxnSp>
        <p:nvCxnSpPr>
          <p:cNvPr id="119" name="Google Shape;119;p15"/>
          <p:cNvCxnSpPr/>
          <p:nvPr/>
        </p:nvCxnSpPr>
        <p:spPr>
          <a:xfrm>
            <a:off x="1384339" y="2886260"/>
            <a:ext cx="7254900" cy="0"/>
          </a:xfrm>
          <a:prstGeom prst="straightConnector1">
            <a:avLst/>
          </a:prstGeom>
          <a:noFill/>
          <a:ln cap="flat" cmpd="sng" w="9525">
            <a:solidFill>
              <a:srgbClr val="273F8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0" name="Google Shape;120;p15"/>
          <p:cNvSpPr/>
          <p:nvPr/>
        </p:nvSpPr>
        <p:spPr>
          <a:xfrm rot="-5400000">
            <a:off x="625128" y="674636"/>
            <a:ext cx="2162100" cy="3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800" u="none" cap="none" strike="noStrike">
                <a:solidFill>
                  <a:srgbClr val="002060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AUTONOMIA</a:t>
            </a:r>
            <a:endParaRPr sz="1100">
              <a:solidFill>
                <a:srgbClr val="002060"/>
              </a:solidFill>
            </a:endParaRPr>
          </a:p>
        </p:txBody>
      </p:sp>
      <p:sp>
        <p:nvSpPr>
          <p:cNvPr id="121" name="Google Shape;121;p15"/>
          <p:cNvSpPr/>
          <p:nvPr/>
        </p:nvSpPr>
        <p:spPr>
          <a:xfrm rot="-5400000">
            <a:off x="2286435" y="815285"/>
            <a:ext cx="2162100" cy="3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800" u="none" cap="none" strike="noStrike">
                <a:solidFill>
                  <a:srgbClr val="002060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rPr>
              <a:t>INTEGRIDADE</a:t>
            </a:r>
            <a:endParaRPr sz="1100">
              <a:solidFill>
                <a:srgbClr val="002060"/>
              </a:solidFill>
            </a:endParaRPr>
          </a:p>
        </p:txBody>
      </p:sp>
      <p:sp>
        <p:nvSpPr>
          <p:cNvPr id="122" name="Google Shape;122;p15"/>
          <p:cNvSpPr txBox="1"/>
          <p:nvPr/>
        </p:nvSpPr>
        <p:spPr>
          <a:xfrm>
            <a:off x="7271300" y="2981931"/>
            <a:ext cx="1765800" cy="10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Proximidade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Receber 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Reconhecimento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Respeito Segurança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Transparência</a:t>
            </a:r>
            <a:endParaRPr sz="1100">
              <a:solidFill>
                <a:srgbClr val="00206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11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Toque </a:t>
            </a:r>
            <a:endParaRPr sz="110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6"/>
          <p:cNvSpPr txBox="1"/>
          <p:nvPr/>
        </p:nvSpPr>
        <p:spPr>
          <a:xfrm>
            <a:off x="247200" y="582125"/>
            <a:ext cx="3875700" cy="12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pt-BR">
                <a:solidFill>
                  <a:srgbClr val="023770"/>
                </a:solidFill>
              </a:rPr>
              <a:t>Escreva aqui.</a:t>
            </a:r>
            <a:endParaRPr i="1">
              <a:solidFill>
                <a:srgbClr val="023770"/>
              </a:solidFill>
            </a:endParaRPr>
          </a:p>
        </p:txBody>
      </p:sp>
      <p:sp>
        <p:nvSpPr>
          <p:cNvPr id="129" name="Google Shape;129;p16"/>
          <p:cNvSpPr txBox="1"/>
          <p:nvPr/>
        </p:nvSpPr>
        <p:spPr>
          <a:xfrm>
            <a:off x="247200" y="3126850"/>
            <a:ext cx="3875700" cy="12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pt-BR">
                <a:solidFill>
                  <a:srgbClr val="FFFFFF"/>
                </a:solidFill>
              </a:rPr>
              <a:t>Escreva aqui.</a:t>
            </a:r>
            <a:endParaRPr i="1">
              <a:solidFill>
                <a:srgbClr val="FFFFFF"/>
              </a:solidFill>
            </a:endParaRPr>
          </a:p>
        </p:txBody>
      </p:sp>
      <p:sp>
        <p:nvSpPr>
          <p:cNvPr id="130" name="Google Shape;130;p16"/>
          <p:cNvSpPr txBox="1"/>
          <p:nvPr/>
        </p:nvSpPr>
        <p:spPr>
          <a:xfrm>
            <a:off x="4905150" y="582125"/>
            <a:ext cx="3875700" cy="12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pt-BR">
                <a:solidFill>
                  <a:srgbClr val="023770"/>
                </a:solidFill>
              </a:rPr>
              <a:t>Escreva aqui.</a:t>
            </a:r>
            <a:endParaRPr i="1">
              <a:solidFill>
                <a:srgbClr val="023770"/>
              </a:solidFill>
            </a:endParaRPr>
          </a:p>
        </p:txBody>
      </p:sp>
      <p:sp>
        <p:nvSpPr>
          <p:cNvPr id="131" name="Google Shape;131;p16"/>
          <p:cNvSpPr txBox="1"/>
          <p:nvPr/>
        </p:nvSpPr>
        <p:spPr>
          <a:xfrm>
            <a:off x="4905150" y="3126850"/>
            <a:ext cx="3875700" cy="125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pt-BR">
                <a:solidFill>
                  <a:srgbClr val="023770"/>
                </a:solidFill>
              </a:rPr>
              <a:t>Escreva aqui.</a:t>
            </a:r>
            <a:endParaRPr i="1">
              <a:solidFill>
                <a:srgbClr val="02377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