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anrope"/>
      <p:regular r:id="rId30"/>
      <p:bold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OnmEo7AF4GFNyLA117pQ5zoPR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nrope-bold.fntdata"/><Relationship Id="rId30" Type="http://schemas.openxmlformats.org/officeDocument/2006/relationships/font" Target="fonts/Manrope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Bold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.fntdata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38" Type="http://customschemas.google.com/relationships/presentationmetadata" Target="meta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6bf3eefa5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6bf3eefa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6bf3eefa5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e6bf3eefa5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6bf3eefa5_0_75:notes"/>
          <p:cNvSpPr/>
          <p:nvPr>
            <p:ph idx="2" type="sldImg"/>
          </p:nvPr>
        </p:nvSpPr>
        <p:spPr>
          <a:xfrm>
            <a:off x="685800" y="11196735"/>
            <a:ext cx="5486400" cy="3023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e6bf3eefa5_0_75:notes"/>
          <p:cNvSpPr txBox="1"/>
          <p:nvPr>
            <p:ph idx="1" type="body"/>
          </p:nvPr>
        </p:nvSpPr>
        <p:spPr>
          <a:xfrm>
            <a:off x="685800" y="43107429"/>
            <a:ext cx="5486400" cy="35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e6bf3eefa5_0_75:notes"/>
          <p:cNvSpPr txBox="1"/>
          <p:nvPr>
            <p:ph idx="12" type="sldNum"/>
          </p:nvPr>
        </p:nvSpPr>
        <p:spPr>
          <a:xfrm>
            <a:off x="3884613" y="85079640"/>
            <a:ext cx="2971800" cy="44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6bf3eefa5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6bf3eefa5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6bf3eefa5_0_1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6bf3eefa5_0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6bf3eefa5_0_1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e6bf3eefa5_0_1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6bf3eefa5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6bf3eefa5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6bf3eefa5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e6bf3eefa5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6bf3eefa5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e6bf3eefa5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6bf3eefa5_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e6bf3eefa5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bg>
      <p:bgPr>
        <a:solidFill>
          <a:srgbClr val="002969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/>
          <p:nvPr/>
        </p:nvSpPr>
        <p:spPr>
          <a:xfrm>
            <a:off x="-11960900" y="887100"/>
            <a:ext cx="17508600" cy="4353900"/>
          </a:xfrm>
          <a:prstGeom prst="roundRect">
            <a:avLst>
              <a:gd fmla="val 50000" name="adj"/>
            </a:avLst>
          </a:prstGeom>
          <a:solidFill>
            <a:srgbClr val="273F8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"/>
          <p:cNvSpPr txBox="1"/>
          <p:nvPr/>
        </p:nvSpPr>
        <p:spPr>
          <a:xfrm>
            <a:off x="526050" y="1275443"/>
            <a:ext cx="5715000" cy="3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3400"/>
              <a:buFont typeface="Arial"/>
              <a:buNone/>
            </a:pPr>
            <a:r>
              <a:rPr b="0" i="0" lang="pt-BR" sz="5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CANVAS </a:t>
            </a:r>
            <a:endParaRPr b="0" i="0" sz="5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3400"/>
              <a:buFont typeface="Arial"/>
              <a:buNone/>
            </a:pPr>
            <a:r>
              <a:rPr b="1" i="0" lang="pt-BR" sz="5400" u="none" cap="none" strike="noStrike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DE TIME</a:t>
            </a:r>
            <a:endParaRPr b="1" i="0" sz="5400" u="none" cap="none" strike="noStrike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7">
            <a:off x="4262066" y="4159250"/>
            <a:ext cx="1285628" cy="128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"/>
          <p:cNvSpPr/>
          <p:nvPr/>
        </p:nvSpPr>
        <p:spPr>
          <a:xfrm>
            <a:off x="15150" y="5907760"/>
            <a:ext cx="12223200" cy="973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46" y="5282469"/>
            <a:ext cx="2224266" cy="222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1599" y="6242678"/>
            <a:ext cx="2569556" cy="3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5">
            <a:alphaModFix/>
          </a:blip>
          <a:srcRect b="13811" l="1719" r="0" t="63181"/>
          <a:stretch/>
        </p:blipFill>
        <p:spPr>
          <a:xfrm>
            <a:off x="2774909" y="5974880"/>
            <a:ext cx="3752970" cy="87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/>
        </p:nvSpPr>
        <p:spPr>
          <a:xfrm>
            <a:off x="7200875" y="2217950"/>
            <a:ext cx="30000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pt-BR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 gerar conexão </a:t>
            </a:r>
            <a:r>
              <a:rPr b="1" i="0" lang="pt-BR" sz="3700" u="none" cap="none" strike="noStrike">
                <a:solidFill>
                  <a:srgbClr val="0D3056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na prática!</a:t>
            </a:r>
            <a:endParaRPr b="1" i="0" sz="5300" u="none" cap="none" strike="noStrike">
              <a:solidFill>
                <a:srgbClr val="0D3056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658000" y="1779375"/>
            <a:ext cx="2854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pt-BR" sz="2400" u="none" cap="none" strike="noStrike">
                <a:solidFill>
                  <a:srgbClr val="34669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ferramenta 6</a:t>
            </a:r>
            <a:endParaRPr b="0" i="1" sz="2400" u="none" cap="none" strike="noStrike">
              <a:solidFill>
                <a:srgbClr val="34669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5425" y="721676"/>
            <a:ext cx="1218925" cy="12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6bf3eefa5_0_97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8" name="Google Shape;108;g1e6bf3eefa5_0_97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9" name="Google Shape;109;g1e6bf3eefa5_0_9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6bf3eefa5_0_9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g1e6bf3eefa5_0_9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6bf3eefa5_0_9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5" name="Google Shape;115;g1e6bf3eefa5_0_98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6" name="Google Shape;116;g1e6bf3eefa5_0_9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6bf3eefa5_0_9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9" name="Google Shape;119;g1e6bf3eefa5_0_9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0" name="Google Shape;120;g1e6bf3eefa5_0_9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1" name="Google Shape;121;g1e6bf3eefa5_0_9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6bf3eefa5_0_9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4" name="Google Shape;124;g1e6bf3eefa5_0_9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6bf3eefa5_0_995"/>
          <p:cNvSpPr txBox="1"/>
          <p:nvPr>
            <p:ph type="title"/>
          </p:nvPr>
        </p:nvSpPr>
        <p:spPr>
          <a:xfrm>
            <a:off x="415600" y="740800"/>
            <a:ext cx="3744000" cy="1007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7" name="Google Shape;127;g1e6bf3eefa5_0_9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8" name="Google Shape;128;g1e6bf3eefa5_0_9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6bf3eefa5_0_9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1" name="Google Shape;131;g1e6bf3eefa5_0_9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6bf3eefa5_0_10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e6bf3eefa5_0_10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5" name="Google Shape;135;g1e6bf3eefa5_0_10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g1e6bf3eefa5_0_100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7" name="Google Shape;137;g1e6bf3eefa5_0_10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6bf3eefa5_0_1008"/>
          <p:cNvSpPr txBox="1"/>
          <p:nvPr>
            <p:ph idx="1" type="body"/>
          </p:nvPr>
        </p:nvSpPr>
        <p:spPr>
          <a:xfrm>
            <a:off x="415600" y="5640767"/>
            <a:ext cx="7998300" cy="807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40" name="Google Shape;140;g1e6bf3eefa5_0_10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6bf3eefa5_0_1011"/>
          <p:cNvSpPr txBox="1"/>
          <p:nvPr>
            <p:ph hasCustomPrompt="1" type="title"/>
          </p:nvPr>
        </p:nvSpPr>
        <p:spPr>
          <a:xfrm>
            <a:off x="415600" y="1474833"/>
            <a:ext cx="11360700" cy="2617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3" name="Google Shape;143;g1e6bf3eefa5_0_1011"/>
          <p:cNvSpPr txBox="1"/>
          <p:nvPr>
            <p:ph idx="1" type="body"/>
          </p:nvPr>
        </p:nvSpPr>
        <p:spPr>
          <a:xfrm>
            <a:off x="415600" y="4202967"/>
            <a:ext cx="11360700" cy="173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4" name="Google Shape;144;g1e6bf3eefa5_0_10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0"/>
            <a:ext cx="12191991" cy="15664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 txBox="1"/>
          <p:nvPr/>
        </p:nvSpPr>
        <p:spPr>
          <a:xfrm>
            <a:off x="2209060" y="688932"/>
            <a:ext cx="777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O Canvas do Time é uma ferramenta que ajuda o time a se alinhar diante de tarefas, projetos, expectativas e objetivos por meio da criação de conexões e uma visão comum.</a:t>
            </a:r>
            <a:endParaRPr b="0" i="0" sz="14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6"/>
          <p:cNvSpPr txBox="1"/>
          <p:nvPr/>
        </p:nvSpPr>
        <p:spPr>
          <a:xfrm>
            <a:off x="4317145" y="211925"/>
            <a:ext cx="3557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5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Mão na massa!</a:t>
            </a:r>
            <a:endParaRPr b="0" i="0" sz="25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6"/>
          <p:cNvSpPr txBox="1"/>
          <p:nvPr/>
        </p:nvSpPr>
        <p:spPr>
          <a:xfrm>
            <a:off x="684311" y="1851097"/>
            <a:ext cx="46233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7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0" i="0" sz="1500" u="none" cap="none" strike="noStrike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Compreender melhor e com </a:t>
            </a:r>
            <a:r>
              <a:rPr b="1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mais empatia as necessidades do time</a:t>
            </a:r>
            <a:r>
              <a:rPr b="0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, bem como </a:t>
            </a:r>
            <a:r>
              <a:rPr b="1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gerar maior conexão entre líder e liderados.</a:t>
            </a:r>
            <a:endParaRPr b="1" i="0" sz="1300" u="none" cap="none" strike="noStrike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6"/>
          <p:cNvSpPr txBox="1"/>
          <p:nvPr/>
        </p:nvSpPr>
        <p:spPr>
          <a:xfrm>
            <a:off x="619737" y="3295263"/>
            <a:ext cx="47421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5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 fazer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</a:t>
            </a: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Reserve uma agenda com seu time, presencial ou virtual;</a:t>
            </a:r>
            <a:endParaRPr b="0" i="0" sz="11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</a:t>
            </a: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Conduza o preenchimento conjunto da ferramenta com o auxílio das questões presentes em cada campo da ferramenta. </a:t>
            </a:r>
            <a:endParaRPr b="0" i="0" sz="11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equipe deve preencher cada campo de uma vez, seguindo a ordem da numeração indicada no título do campo;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Imediatamente após o preenchimento de cada campo, oriente uma discussão acerca dos principais pontos levantados. Dessa forma, o que foi levantado em cada campo da ferramenta guiará o preenchimento do campo seguinte;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Ao final, conduza uma discussão acerca das principais conclusões geradas.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23;p6"/>
          <p:cNvSpPr txBox="1"/>
          <p:nvPr/>
        </p:nvSpPr>
        <p:spPr>
          <a:xfrm>
            <a:off x="6824871" y="1851097"/>
            <a:ext cx="4742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500" u="none" cap="none" strike="noStrike">
                <a:solidFill>
                  <a:srgbClr val="023770"/>
                </a:solidFill>
                <a:highlight>
                  <a:srgbClr val="C8FF00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importantes</a:t>
            </a:r>
            <a:endParaRPr b="0" i="0" sz="1500" u="none" cap="none" strike="noStrike">
              <a:solidFill>
                <a:srgbClr val="023770"/>
              </a:solidFill>
              <a:highlight>
                <a:srgbClr val="C8FF00"/>
              </a:highlight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Sugere-se que o link seja enviado para todos os membros do time, de forma que cada um deles possa fazer suas sugestões. Projete a sua tela para permitir uma discussão conjunta mais produtiva. 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Você pode também imprimir o canvas e realizar o preenchimento por meio de post-its. Lembre-se, porém, de registrar o resultado final anotando na versão virtual ou tirando uma foto.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Vamos lá?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4" name="Google Shape;24;p6"/>
          <p:cNvCxnSpPr/>
          <p:nvPr/>
        </p:nvCxnSpPr>
        <p:spPr>
          <a:xfrm>
            <a:off x="6093347" y="1890071"/>
            <a:ext cx="0" cy="4282699"/>
          </a:xfrm>
          <a:prstGeom prst="straightConnector1">
            <a:avLst/>
          </a:prstGeom>
          <a:noFill/>
          <a:ln cap="flat" cmpd="sng" w="19050">
            <a:solidFill>
              <a:srgbClr val="02377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6bf3eefa5_0_10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e6bf3eefa5_0_10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286" y="3015343"/>
            <a:ext cx="3480381" cy="82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 1">
  <p:cSld name="SECTION_TITLE_AND_DESCRIPTION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6bf3eefa5_0_10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6bf3eefa5_0_1021"/>
          <p:cNvSpPr txBox="1"/>
          <p:nvPr>
            <p:ph idx="1" type="body"/>
          </p:nvPr>
        </p:nvSpPr>
        <p:spPr>
          <a:xfrm>
            <a:off x="1114696" y="1651000"/>
            <a:ext cx="4905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●"/>
              <a:defRPr b="0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3" name="Google Shape;153;g1e6bf3eefa5_0_1021"/>
          <p:cNvSpPr txBox="1"/>
          <p:nvPr>
            <p:ph idx="2" type="body"/>
          </p:nvPr>
        </p:nvSpPr>
        <p:spPr>
          <a:xfrm>
            <a:off x="6172200" y="1651000"/>
            <a:ext cx="5022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●"/>
              <a:defRPr b="0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4" name="Google Shape;154;g1e6bf3eefa5_0_1021"/>
          <p:cNvSpPr txBox="1"/>
          <p:nvPr>
            <p:ph type="title"/>
          </p:nvPr>
        </p:nvSpPr>
        <p:spPr>
          <a:xfrm>
            <a:off x="1114696" y="533082"/>
            <a:ext cx="100803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4433"/>
              </a:buClr>
              <a:buSzPts val="3600"/>
              <a:buFont typeface="Arial"/>
              <a:buNone/>
              <a:defRPr sz="3600">
                <a:solidFill>
                  <a:srgbClr val="EE44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5" name="Google Shape;155;g1e6bf3eefa5_0_1021"/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rgbClr val="EE44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e6bf3eefa5_0_1021"/>
          <p:cNvSpPr/>
          <p:nvPr/>
        </p:nvSpPr>
        <p:spPr>
          <a:xfrm>
            <a:off x="916329" y="533082"/>
            <a:ext cx="110700" cy="941400"/>
          </a:xfrm>
          <a:prstGeom prst="rect">
            <a:avLst/>
          </a:prstGeom>
          <a:solidFill>
            <a:srgbClr val="EE44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bg>
      <p:bgPr>
        <a:solidFill>
          <a:srgbClr val="EFEFE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7"/>
          <p:cNvGrpSpPr/>
          <p:nvPr/>
        </p:nvGrpSpPr>
        <p:grpSpPr>
          <a:xfrm>
            <a:off x="493047" y="690877"/>
            <a:ext cx="11248412" cy="5789436"/>
            <a:chOff x="1138990" y="977197"/>
            <a:chExt cx="9904755" cy="5597023"/>
          </a:xfrm>
        </p:grpSpPr>
        <p:sp>
          <p:nvSpPr>
            <p:cNvPr id="27" name="Google Shape;27;p7"/>
            <p:cNvSpPr/>
            <p:nvPr/>
          </p:nvSpPr>
          <p:spPr>
            <a:xfrm>
              <a:off x="1148255" y="977197"/>
              <a:ext cx="9895489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6096001" y="977197"/>
              <a:ext cx="4947744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8761228" y="977197"/>
              <a:ext cx="2282515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 rot="-5400000">
              <a:off x="7738884" y="3269358"/>
              <a:ext cx="1661975" cy="494774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6092456" y="977197"/>
              <a:ext cx="2668771" cy="2063715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1148254" y="977197"/>
              <a:ext cx="2282515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3421912" y="977197"/>
              <a:ext cx="2668771" cy="2063715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 rot="-5400000">
              <a:off x="2781875" y="3269358"/>
              <a:ext cx="1661975" cy="494774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5007327" y="2240262"/>
              <a:ext cx="2158813" cy="2038826"/>
            </a:xfrm>
            <a:prstGeom prst="hear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7"/>
          <p:cNvSpPr txBox="1"/>
          <p:nvPr/>
        </p:nvSpPr>
        <p:spPr>
          <a:xfrm>
            <a:off x="530512" y="725843"/>
            <a:ext cx="195434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1. Pessoas e papéis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3107338" y="728128"/>
            <a:ext cx="218835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4. Objetivos comuns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6129323" y="727821"/>
            <a:ext cx="127889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6. Valores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9143260" y="737661"/>
            <a:ext cx="212216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9. Regras e atividades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7787266" y="2858993"/>
            <a:ext cx="1360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5. Desejos e expectativas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3083945" y="2860192"/>
            <a:ext cx="17556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3. Objetivos pessoais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493044" y="4769134"/>
            <a:ext cx="264948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7. Forças e oportunidades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6111991" y="4787406"/>
            <a:ext cx="221860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8. Fraquezas e riscos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530513" y="983923"/>
            <a:ext cx="18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Quem são as pessoas do time e qual o papel ou função que cada uma exerce na equipe?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3120964" y="983923"/>
            <a:ext cx="260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objetivos pessoais nós temos em comum? 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5425649" y="2520112"/>
            <a:ext cx="132203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2. Propósito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4454097" y="98850"/>
            <a:ext cx="328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4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CANVAS DO TIME</a:t>
            </a:r>
            <a:endParaRPr b="0" i="0" sz="20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5380903" y="2736554"/>
            <a:ext cx="14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 estamos fazendo o que fazemos?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3074679" y="3339738"/>
            <a:ext cx="167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nossos objetivos pessoais individuais nessa equipe?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7557261" y="3324327"/>
            <a:ext cx="15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esperamos ou desejamos alcançar como time?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6132997" y="967937"/>
            <a:ext cx="17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valores que devem orientar as ações do nosso time?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493043" y="5011338"/>
            <a:ext cx="23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habilidades que temos na equipe que nos ajudarão a alcançar nossos objetivos?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6108042" y="5029610"/>
            <a:ext cx="28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fraquezas que temos individualmente e em equipe e os obstáculos que enfrentaremos para atingir nossos objetivos?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9145163" y="1045438"/>
            <a:ext cx="21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regras e atividades que queremos adotar depois de fazer esse canvas para agir em prol de nossos objetivos e de forma alinhada a nosso propósito e valores?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6bf3eefa5_0_20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60925" spcFirstLastPara="1" rIns="60925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●"/>
              <a:defRPr sz="6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○"/>
              <a:defRPr sz="6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■"/>
              <a:defRPr sz="6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●"/>
              <a:defRPr sz="6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○"/>
              <a:defRPr sz="6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■"/>
              <a:defRPr sz="6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●"/>
              <a:defRPr sz="6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○"/>
              <a:defRPr sz="6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Char char="■"/>
              <a:defRPr sz="6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7" name="Google Shape;57;g1e6bf3eefa5_0_20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g1e6bf3eefa5_0_20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>
            <a:lvl1pPr lvl="0" rtl="0">
              <a:buNone/>
              <a:defRPr sz="900"/>
            </a:lvl1pPr>
            <a:lvl2pPr lvl="1" rtl="0">
              <a:buNone/>
              <a:defRPr sz="900"/>
            </a:lvl2pPr>
            <a:lvl3pPr lvl="2" rtl="0">
              <a:buNone/>
              <a:defRPr sz="900"/>
            </a:lvl3pPr>
            <a:lvl4pPr lvl="3" rtl="0">
              <a:buNone/>
              <a:defRPr sz="900"/>
            </a:lvl4pPr>
            <a:lvl5pPr lvl="4" rtl="0">
              <a:buNone/>
              <a:defRPr sz="900"/>
            </a:lvl5pPr>
            <a:lvl6pPr lvl="5" rtl="0">
              <a:buNone/>
              <a:defRPr sz="900"/>
            </a:lvl6pPr>
            <a:lvl7pPr lvl="6" rtl="0">
              <a:buNone/>
              <a:defRPr sz="900"/>
            </a:lvl7pPr>
            <a:lvl8pPr lvl="7" rtl="0">
              <a:buNone/>
              <a:defRPr sz="900"/>
            </a:lvl8pPr>
            <a:lvl9pPr lvl="8" rtl="0">
              <a:buNone/>
              <a:defRPr sz="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6bf3eefa5_0_211"/>
          <p:cNvSpPr/>
          <p:nvPr/>
        </p:nvSpPr>
        <p:spPr>
          <a:xfrm>
            <a:off x="1203038" y="1474475"/>
            <a:ext cx="4153500" cy="19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IBM Plex Sans"/>
              <a:buNone/>
            </a:pP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Quem é o usuário?</a:t>
            </a:r>
            <a:endParaRPr i="1" sz="10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g1e6bf3eefa5_0_211"/>
          <p:cNvSpPr/>
          <p:nvPr/>
        </p:nvSpPr>
        <p:spPr>
          <a:xfrm>
            <a:off x="1203038" y="3503375"/>
            <a:ext cx="4153500" cy="19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IBM Plex Sans"/>
              <a:buNone/>
            </a:pP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 se relaciona com o desafio?</a:t>
            </a:r>
            <a:endParaRPr i="1" sz="10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g1e6bf3eefa5_0_211"/>
          <p:cNvSpPr/>
          <p:nvPr/>
        </p:nvSpPr>
        <p:spPr>
          <a:xfrm>
            <a:off x="5473771" y="3503375"/>
            <a:ext cx="5603700" cy="19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IBM Plex Sans"/>
              <a:buNone/>
            </a:pP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problemas da Cia que mais</a:t>
            </a:r>
            <a:b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afetam o trabalho desta pessoa?</a:t>
            </a:r>
            <a:endParaRPr i="1" sz="10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g1e6bf3eefa5_0_211"/>
          <p:cNvSpPr/>
          <p:nvPr/>
        </p:nvSpPr>
        <p:spPr>
          <a:xfrm>
            <a:off x="5473771" y="1474475"/>
            <a:ext cx="2742900" cy="19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IBM Plex Sans"/>
              <a:buNone/>
            </a:pP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 é a sua rotina?</a:t>
            </a:r>
            <a:endParaRPr i="1" sz="10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g1e6bf3eefa5_0_211"/>
          <p:cNvSpPr/>
          <p:nvPr/>
        </p:nvSpPr>
        <p:spPr>
          <a:xfrm>
            <a:off x="8334670" y="1474475"/>
            <a:ext cx="2742900" cy="19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IBM Plex Sans"/>
              <a:buNone/>
            </a:pPr>
            <a:r>
              <a:rPr i="1" lang="pt-BR" sz="12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desafios desta pessoa no seu cotidiano?</a:t>
            </a:r>
            <a:endParaRPr i="1" sz="10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g1e6bf3eefa5_0_211"/>
          <p:cNvSpPr txBox="1"/>
          <p:nvPr/>
        </p:nvSpPr>
        <p:spPr>
          <a:xfrm>
            <a:off x="1114438" y="907975"/>
            <a:ext cx="399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1E1268"/>
                </a:solidFill>
                <a:latin typeface="Montserrat"/>
                <a:ea typeface="Montserrat"/>
                <a:cs typeface="Montserrat"/>
                <a:sym typeface="Montserrat"/>
              </a:rPr>
              <a:t>Nome:</a:t>
            </a:r>
            <a:endParaRPr b="1" sz="2100">
              <a:solidFill>
                <a:srgbClr val="1E12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g1e6bf3eefa5_0_211"/>
          <p:cNvSpPr txBox="1"/>
          <p:nvPr/>
        </p:nvSpPr>
        <p:spPr>
          <a:xfrm>
            <a:off x="1037925" y="387675"/>
            <a:ext cx="98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SzPts val="1100"/>
              <a:buNone/>
            </a:pPr>
            <a:r>
              <a:rPr b="1" lang="pt-BR" sz="1800">
                <a:solidFill>
                  <a:srgbClr val="0029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Para o registro da entrevista</a:t>
            </a:r>
            <a:endParaRPr b="1" sz="1800">
              <a:solidFill>
                <a:srgbClr val="0029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g1e6bf3eefa5_0_211"/>
          <p:cNvSpPr/>
          <p:nvPr/>
        </p:nvSpPr>
        <p:spPr>
          <a:xfrm>
            <a:off x="15150" y="5907760"/>
            <a:ext cx="12223200" cy="973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1e6bf3eefa5_0_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6" y="5282469"/>
            <a:ext cx="2224266" cy="222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e6bf3eefa5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1599" y="6242678"/>
            <a:ext cx="2569556" cy="3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e6bf3eefa5_0_211"/>
          <p:cNvPicPr preferRelativeResize="0"/>
          <p:nvPr/>
        </p:nvPicPr>
        <p:blipFill rotWithShape="1">
          <a:blip r:embed="rId4">
            <a:alphaModFix/>
          </a:blip>
          <a:srcRect b="13811" l="1719" r="0" t="63181"/>
          <a:stretch/>
        </p:blipFill>
        <p:spPr>
          <a:xfrm>
            <a:off x="2774909" y="5974880"/>
            <a:ext cx="3752970" cy="87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6bf3eefa5_0_7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3" name="Google Shape;73;g1e6bf3eefa5_0_790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g1e6bf3eefa5_0_7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e6bf3eefa5_0_7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e6bf3eefa5_0_790"/>
          <p:cNvPicPr preferRelativeResize="0"/>
          <p:nvPr/>
        </p:nvPicPr>
        <p:blipFill rotWithShape="1">
          <a:blip r:embed="rId4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e6bf3eefa5_0_790"/>
          <p:cNvPicPr preferRelativeResize="0"/>
          <p:nvPr/>
        </p:nvPicPr>
        <p:blipFill rotWithShape="1">
          <a:blip r:embed="rId5">
            <a:alphaModFix/>
          </a:blip>
          <a:srcRect b="22790" l="2866" r="1913" t="9237"/>
          <a:stretch/>
        </p:blipFill>
        <p:spPr>
          <a:xfrm>
            <a:off x="1357600" y="489155"/>
            <a:ext cx="9476800" cy="4773507"/>
          </a:xfrm>
          <a:prstGeom prst="rect">
            <a:avLst/>
          </a:prstGeom>
          <a:noFill/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6bf3eefa5_0_792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g1e6bf3eefa5_0_7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e6bf3eefa5_0_7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e6bf3eefa5_0_792"/>
          <p:cNvPicPr preferRelativeResize="0"/>
          <p:nvPr/>
        </p:nvPicPr>
        <p:blipFill rotWithShape="1">
          <a:blip r:embed="rId4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e6bf3eefa5_0_792"/>
          <p:cNvSpPr/>
          <p:nvPr/>
        </p:nvSpPr>
        <p:spPr>
          <a:xfrm>
            <a:off x="3369622" y="328600"/>
            <a:ext cx="5205300" cy="5237100"/>
          </a:xfrm>
          <a:prstGeom prst="ellipse">
            <a:avLst/>
          </a:prstGeom>
          <a:solidFill>
            <a:srgbClr val="002969">
              <a:alpha val="37580"/>
            </a:srgbClr>
          </a:solidFill>
          <a:ln cap="flat" cmpd="sng" w="9525">
            <a:solidFill>
              <a:srgbClr val="1E126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e6bf3eefa5_0_792"/>
          <p:cNvSpPr/>
          <p:nvPr/>
        </p:nvSpPr>
        <p:spPr>
          <a:xfrm>
            <a:off x="4083658" y="1046818"/>
            <a:ext cx="3776400" cy="3800400"/>
          </a:xfrm>
          <a:prstGeom prst="ellipse">
            <a:avLst/>
          </a:prstGeom>
          <a:solidFill>
            <a:srgbClr val="002969">
              <a:alpha val="65450"/>
            </a:srgbClr>
          </a:solidFill>
          <a:ln cap="flat" cmpd="sng" w="9525">
            <a:solidFill>
              <a:srgbClr val="1E12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e6bf3eefa5_0_792"/>
          <p:cNvSpPr/>
          <p:nvPr/>
        </p:nvSpPr>
        <p:spPr>
          <a:xfrm>
            <a:off x="4936398" y="1904808"/>
            <a:ext cx="2071200" cy="2084700"/>
          </a:xfrm>
          <a:prstGeom prst="ellipse">
            <a:avLst/>
          </a:prstGeom>
          <a:solidFill>
            <a:srgbClr val="002969"/>
          </a:solidFill>
          <a:ln cap="flat" cmpd="sng" w="19050">
            <a:solidFill>
              <a:srgbClr val="1E12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e6bf3eefa5_0_792"/>
          <p:cNvSpPr/>
          <p:nvPr/>
        </p:nvSpPr>
        <p:spPr>
          <a:xfrm>
            <a:off x="4936251" y="2154517"/>
            <a:ext cx="2071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1E12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Usuários</a:t>
            </a:r>
            <a:endParaRPr b="1" sz="1100">
              <a:solidFill>
                <a:srgbClr val="1E12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1e6bf3eefa5_0_792"/>
          <p:cNvSpPr/>
          <p:nvPr/>
        </p:nvSpPr>
        <p:spPr>
          <a:xfrm>
            <a:off x="4936251" y="1285817"/>
            <a:ext cx="2071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1E12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Stakeholders</a:t>
            </a:r>
            <a:endParaRPr b="1" sz="1100">
              <a:solidFill>
                <a:srgbClr val="1E12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1E12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diretos</a:t>
            </a:r>
            <a:endParaRPr b="1" sz="1100">
              <a:solidFill>
                <a:srgbClr val="1E12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g1e6bf3eefa5_0_792"/>
          <p:cNvSpPr/>
          <p:nvPr/>
        </p:nvSpPr>
        <p:spPr>
          <a:xfrm>
            <a:off x="4715807" y="511097"/>
            <a:ext cx="2512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1E12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Stakeholders</a:t>
            </a:r>
            <a:endParaRPr b="1" sz="1100">
              <a:solidFill>
                <a:srgbClr val="1E12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1E12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indiretos</a:t>
            </a:r>
            <a:endParaRPr b="1" sz="1100">
              <a:solidFill>
                <a:srgbClr val="1E12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1e6bf3eefa5_0_792"/>
          <p:cNvSpPr txBox="1"/>
          <p:nvPr/>
        </p:nvSpPr>
        <p:spPr>
          <a:xfrm>
            <a:off x="9361952" y="2548915"/>
            <a:ext cx="229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Montserrat Medium"/>
                <a:ea typeface="Montserrat Medium"/>
                <a:cs typeface="Montserrat Medium"/>
                <a:sym typeface="Montserrat Medium"/>
              </a:rPr>
              <a:t>Quem de fato usa nossa solução?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0" name="Google Shape;90;g1e6bf3eefa5_0_792"/>
          <p:cNvCxnSpPr>
            <a:stCxn id="85" idx="6"/>
            <a:endCxn id="89" idx="1"/>
          </p:cNvCxnSpPr>
          <p:nvPr/>
        </p:nvCxnSpPr>
        <p:spPr>
          <a:xfrm flipH="1" rot="10800000">
            <a:off x="7007598" y="2872158"/>
            <a:ext cx="2354400" cy="75000"/>
          </a:xfrm>
          <a:prstGeom prst="straightConnector1">
            <a:avLst/>
          </a:prstGeom>
          <a:noFill/>
          <a:ln cap="flat" cmpd="sng" w="19050">
            <a:solidFill>
              <a:srgbClr val="1E12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g1e6bf3eefa5_0_792"/>
          <p:cNvSpPr txBox="1"/>
          <p:nvPr/>
        </p:nvSpPr>
        <p:spPr>
          <a:xfrm>
            <a:off x="9254839" y="976122"/>
            <a:ext cx="229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Montserrat Medium"/>
                <a:ea typeface="Montserrat Medium"/>
                <a:cs typeface="Montserrat Medium"/>
                <a:sym typeface="Montserrat Medium"/>
              </a:rPr>
              <a:t>Quem influencia diretamente a implementação da nossa solução?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2" name="Google Shape;92;g1e6bf3eefa5_0_792"/>
          <p:cNvCxnSpPr>
            <a:stCxn id="84" idx="7"/>
            <a:endCxn id="91" idx="1"/>
          </p:cNvCxnSpPr>
          <p:nvPr/>
        </p:nvCxnSpPr>
        <p:spPr>
          <a:xfrm flipH="1" rot="10800000">
            <a:off x="7307017" y="1499574"/>
            <a:ext cx="1947900" cy="103800"/>
          </a:xfrm>
          <a:prstGeom prst="straightConnector1">
            <a:avLst/>
          </a:prstGeom>
          <a:noFill/>
          <a:ln cap="flat" cmpd="sng" w="9525">
            <a:solidFill>
              <a:srgbClr val="1E12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g1e6bf3eefa5_0_792"/>
          <p:cNvSpPr txBox="1"/>
          <p:nvPr/>
        </p:nvSpPr>
        <p:spPr>
          <a:xfrm>
            <a:off x="539249" y="425299"/>
            <a:ext cx="257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Montserrat Medium"/>
                <a:ea typeface="Montserrat Medium"/>
                <a:cs typeface="Montserrat Medium"/>
                <a:sym typeface="Montserrat Medium"/>
              </a:rPr>
              <a:t>Quem influencia de maneira indireta a implementação da nossa solução?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4" name="Google Shape;94;g1e6bf3eefa5_0_792"/>
          <p:cNvCxnSpPr>
            <a:stCxn id="83" idx="1"/>
            <a:endCxn id="93" idx="3"/>
          </p:cNvCxnSpPr>
          <p:nvPr/>
        </p:nvCxnSpPr>
        <p:spPr>
          <a:xfrm rot="10800000">
            <a:off x="3116120" y="948556"/>
            <a:ext cx="1015800" cy="147000"/>
          </a:xfrm>
          <a:prstGeom prst="straightConnector1">
            <a:avLst/>
          </a:prstGeom>
          <a:noFill/>
          <a:ln cap="flat" cmpd="sng" w="9525">
            <a:solidFill>
              <a:srgbClr val="1E1268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1E126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6bf3eefa5_0_7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7" name="Google Shape;97;g1e6bf3eefa5_0_7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9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6bf3eefa5_0_7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00" name="Google Shape;100;g1e6bf3eefa5_0_79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01" name="Google Shape;101;g1e6bf3eefa5_0_799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6bf3eefa5_0_9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g1e6bf3eefa5_0_9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g1e6bf3eefa5_0_9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3F8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6bf3eefa5_0_212"/>
          <p:cNvSpPr/>
          <p:nvPr/>
        </p:nvSpPr>
        <p:spPr>
          <a:xfrm>
            <a:off x="-12463517" y="713667"/>
            <a:ext cx="18292800" cy="4549200"/>
          </a:xfrm>
          <a:prstGeom prst="roundRect">
            <a:avLst>
              <a:gd fmla="val 50000" name="adj"/>
            </a:avLst>
          </a:prstGeom>
          <a:solidFill>
            <a:srgbClr val="0029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e6bf3eefa5_0_212"/>
          <p:cNvSpPr txBox="1"/>
          <p:nvPr/>
        </p:nvSpPr>
        <p:spPr>
          <a:xfrm>
            <a:off x="616783" y="2021767"/>
            <a:ext cx="5700900" cy="19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250" lIns="81250" spcFirstLastPara="1" rIns="81250" wrap="square" tIns="81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2300"/>
              <a:buFont typeface="Arial"/>
              <a:buNone/>
            </a:pPr>
            <a:r>
              <a:rPr lang="pt-BR" sz="3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Kit de Ferramentas</a:t>
            </a:r>
            <a:br>
              <a:rPr lang="pt-BR" sz="4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1" lang="pt-BR" sz="43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Empatia</a:t>
            </a:r>
            <a:endParaRPr b="1" sz="4300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g1e6bf3eefa5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2065">
            <a:off x="4246977" y="545044"/>
            <a:ext cx="1364042" cy="136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e6bf3eefa5_0_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">
            <a:off x="4546955" y="4089522"/>
            <a:ext cx="1282355" cy="12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6bf3eefa5_0_212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g1e6bf3eefa5_0_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e6bf3eefa5_0_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e6bf3eefa5_0_212"/>
          <p:cNvPicPr preferRelativeResize="0"/>
          <p:nvPr/>
        </p:nvPicPr>
        <p:blipFill rotWithShape="1">
          <a:blip r:embed="rId7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6bf3eefa5_0_1053"/>
          <p:cNvSpPr/>
          <p:nvPr/>
        </p:nvSpPr>
        <p:spPr>
          <a:xfrm>
            <a:off x="5264025" y="2696728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e6bf3eefa5_0_1053"/>
          <p:cNvSpPr/>
          <p:nvPr/>
        </p:nvSpPr>
        <p:spPr>
          <a:xfrm>
            <a:off x="6063012" y="2872146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e6bf3eefa5_0_1053"/>
          <p:cNvSpPr/>
          <p:nvPr/>
        </p:nvSpPr>
        <p:spPr>
          <a:xfrm>
            <a:off x="7079780" y="2076631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e6bf3eefa5_0_1053"/>
          <p:cNvSpPr/>
          <p:nvPr/>
        </p:nvSpPr>
        <p:spPr>
          <a:xfrm>
            <a:off x="4797637" y="3841967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e6bf3eefa5_0_1053"/>
          <p:cNvSpPr/>
          <p:nvPr/>
        </p:nvSpPr>
        <p:spPr>
          <a:xfrm>
            <a:off x="7144521" y="3981508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e6bf3eefa5_0_1053"/>
          <p:cNvSpPr/>
          <p:nvPr/>
        </p:nvSpPr>
        <p:spPr>
          <a:xfrm>
            <a:off x="4285522" y="2076634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e6bf3eefa5_0_1053"/>
          <p:cNvSpPr/>
          <p:nvPr/>
        </p:nvSpPr>
        <p:spPr>
          <a:xfrm>
            <a:off x="7895598" y="4044819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e6bf3eefa5_0_1053"/>
          <p:cNvSpPr/>
          <p:nvPr/>
        </p:nvSpPr>
        <p:spPr>
          <a:xfrm>
            <a:off x="3469725" y="3369405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e6bf3eefa5_0_1053"/>
          <p:cNvSpPr/>
          <p:nvPr/>
        </p:nvSpPr>
        <p:spPr>
          <a:xfrm>
            <a:off x="6894878" y="712000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e6bf3eefa5_0_1053"/>
          <p:cNvSpPr/>
          <p:nvPr/>
        </p:nvSpPr>
        <p:spPr>
          <a:xfrm>
            <a:off x="7895581" y="2947145"/>
            <a:ext cx="578400" cy="6201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6bf3eefa5_0_75"/>
          <p:cNvSpPr/>
          <p:nvPr/>
        </p:nvSpPr>
        <p:spPr>
          <a:xfrm rot="5400000">
            <a:off x="4142700" y="-1197165"/>
            <a:ext cx="3906600" cy="122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e6bf3eefa5_0_75"/>
          <p:cNvSpPr txBox="1"/>
          <p:nvPr/>
        </p:nvSpPr>
        <p:spPr>
          <a:xfrm>
            <a:off x="2447283" y="1258882"/>
            <a:ext cx="6958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6E"/>
              </a:buClr>
              <a:buSzPts val="3200"/>
              <a:buFont typeface="Arial"/>
              <a:buNone/>
            </a:pPr>
            <a:r>
              <a:rPr lang="pt-BR" sz="19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 entender o olhar do outro e as suas necessidades, seja o seu </a:t>
            </a:r>
            <a:r>
              <a:rPr b="1" lang="pt-BR" sz="19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colaborador ou o seu cliente </a:t>
            </a:r>
            <a:r>
              <a:rPr lang="pt-BR" sz="19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escutar o que o ele precisa sem julgamentos. </a:t>
            </a:r>
            <a:endParaRPr i="0" sz="1900" u="none" cap="none" strike="noStrike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g1e6bf3eefa5_0_75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g1e6bf3eefa5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e6bf3eefa5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e6bf3eefa5_0_75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e6bf3eefa5_0_75"/>
          <p:cNvSpPr txBox="1"/>
          <p:nvPr/>
        </p:nvSpPr>
        <p:spPr>
          <a:xfrm>
            <a:off x="2420783" y="3494347"/>
            <a:ext cx="70116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suponha que você sabe o que as pessoas precisam, </a:t>
            </a:r>
            <a:r>
              <a:rPr lang="pt-BR" sz="1900">
                <a:solidFill>
                  <a:srgbClr val="1E1268"/>
                </a:solidFill>
                <a:highlight>
                  <a:srgbClr val="C8FF00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converse com elas.</a:t>
            </a:r>
            <a:br>
              <a:rPr lang="pt-BR" sz="1900">
                <a:solidFill>
                  <a:srgbClr val="1E1268"/>
                </a:solidFill>
                <a:highlight>
                  <a:srgbClr val="C8FF00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900">
              <a:solidFill>
                <a:srgbClr val="1E1268"/>
              </a:solidFill>
              <a:highlight>
                <a:srgbClr val="C8FF00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1E1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Observe o que as pessoas fazem, mais do que falam.</a:t>
            </a:r>
            <a:endParaRPr sz="1900">
              <a:solidFill>
                <a:srgbClr val="1E12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g1e6bf3eefa5_0_75"/>
          <p:cNvSpPr/>
          <p:nvPr/>
        </p:nvSpPr>
        <p:spPr>
          <a:xfrm>
            <a:off x="2447283" y="2717389"/>
            <a:ext cx="2093100" cy="4200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na prática</a:t>
            </a:r>
            <a:endParaRPr b="1" sz="1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1e6bf3eefa5_0_75"/>
          <p:cNvSpPr/>
          <p:nvPr/>
        </p:nvSpPr>
        <p:spPr>
          <a:xfrm>
            <a:off x="935102" y="575998"/>
            <a:ext cx="1285800" cy="1285800"/>
          </a:xfrm>
          <a:prstGeom prst="ellipse">
            <a:avLst/>
          </a:prstGeom>
          <a:solidFill>
            <a:srgbClr val="273F8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g1e6bf3eefa5_0_75"/>
          <p:cNvGrpSpPr/>
          <p:nvPr/>
        </p:nvGrpSpPr>
        <p:grpSpPr>
          <a:xfrm>
            <a:off x="1228840" y="830786"/>
            <a:ext cx="700551" cy="776211"/>
            <a:chOff x="-57162350" y="3982000"/>
            <a:chExt cx="287500" cy="318825"/>
          </a:xfrm>
        </p:grpSpPr>
        <p:sp>
          <p:nvSpPr>
            <p:cNvPr id="184" name="Google Shape;184;g1e6bf3eefa5_0_75"/>
            <p:cNvSpPr/>
            <p:nvPr/>
          </p:nvSpPr>
          <p:spPr>
            <a:xfrm>
              <a:off x="-56989850" y="4151150"/>
              <a:ext cx="55150" cy="55150"/>
            </a:xfrm>
            <a:custGeom>
              <a:rect b="b" l="l" r="r" t="t"/>
              <a:pathLst>
                <a:path extrusionOk="0" h="2206" w="2206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1e6bf3eefa5_0_75"/>
            <p:cNvSpPr/>
            <p:nvPr/>
          </p:nvSpPr>
          <p:spPr>
            <a:xfrm>
              <a:off x="-57162350" y="3982000"/>
              <a:ext cx="287500" cy="161300"/>
            </a:xfrm>
            <a:custGeom>
              <a:rect b="b" l="l" r="r" t="t"/>
              <a:pathLst>
                <a:path extrusionOk="0" h="6452" w="1150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g1e6bf3eefa5_0_75"/>
            <p:cNvSpPr/>
            <p:nvPr/>
          </p:nvSpPr>
          <p:spPr>
            <a:xfrm>
              <a:off x="-57119850" y="4066875"/>
              <a:ext cx="126075" cy="111875"/>
            </a:xfrm>
            <a:custGeom>
              <a:rect b="b" l="l" r="r" t="t"/>
              <a:pathLst>
                <a:path extrusionOk="0" h="4475" w="5043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1e6bf3eefa5_0_75"/>
            <p:cNvSpPr/>
            <p:nvPr/>
          </p:nvSpPr>
          <p:spPr>
            <a:xfrm>
              <a:off x="-57100925" y="4151150"/>
              <a:ext cx="55175" cy="55150"/>
            </a:xfrm>
            <a:custGeom>
              <a:rect b="b" l="l" r="r" t="t"/>
              <a:pathLst>
                <a:path extrusionOk="0" h="2206" w="2207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1e6bf3eefa5_0_75"/>
            <p:cNvSpPr/>
            <p:nvPr/>
          </p:nvSpPr>
          <p:spPr>
            <a:xfrm>
              <a:off x="-57119825" y="4179500"/>
              <a:ext cx="204800" cy="121325"/>
            </a:xfrm>
            <a:custGeom>
              <a:rect b="b" l="l" r="r" t="t"/>
              <a:pathLst>
                <a:path extrusionOk="0" h="4853" w="8192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g1e6bf3eefa5_0_75"/>
            <p:cNvSpPr/>
            <p:nvPr/>
          </p:nvSpPr>
          <p:spPr>
            <a:xfrm>
              <a:off x="-57158400" y="41566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1e6bf3eefa5_0_75"/>
            <p:cNvSpPr/>
            <p:nvPr/>
          </p:nvSpPr>
          <p:spPr>
            <a:xfrm>
              <a:off x="-56896125" y="41558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g1e6bf3eefa5_0_75"/>
            <p:cNvSpPr/>
            <p:nvPr/>
          </p:nvSpPr>
          <p:spPr>
            <a:xfrm>
              <a:off x="-56924475" y="4149575"/>
              <a:ext cx="9450" cy="29175"/>
            </a:xfrm>
            <a:custGeom>
              <a:rect b="b" l="l" r="r" t="t"/>
              <a:pathLst>
                <a:path extrusionOk="0" h="1167" w="378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g1e6bf3eefa5_0_75"/>
          <p:cNvSpPr txBox="1"/>
          <p:nvPr/>
        </p:nvSpPr>
        <p:spPr>
          <a:xfrm>
            <a:off x="2447283" y="622905"/>
            <a:ext cx="534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3"/>
              </a:buClr>
              <a:buSzPts val="1900"/>
              <a:buFont typeface="Arial"/>
              <a:buNone/>
            </a:pPr>
            <a:r>
              <a:rPr lang="pt-BR" sz="3200">
                <a:solidFill>
                  <a:srgbClr val="00296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EMPATIA</a:t>
            </a:r>
            <a:endParaRPr sz="2800">
              <a:solidFill>
                <a:srgbClr val="00296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3" name="Google Shape;193;g1e6bf3eefa5_0_75"/>
          <p:cNvSpPr/>
          <p:nvPr/>
        </p:nvSpPr>
        <p:spPr>
          <a:xfrm>
            <a:off x="9406374" y="622905"/>
            <a:ext cx="1916700" cy="7569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417C"/>
                </a:solidFill>
                <a:latin typeface="Montserrat"/>
                <a:ea typeface="Montserrat"/>
                <a:cs typeface="Montserrat"/>
                <a:sym typeface="Montserrat"/>
              </a:rPr>
              <a:t>Para que?</a:t>
            </a:r>
            <a:endParaRPr b="1" sz="1600">
              <a:solidFill>
                <a:srgbClr val="00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1e6bf3eefa5_0_75"/>
          <p:cNvSpPr/>
          <p:nvPr/>
        </p:nvSpPr>
        <p:spPr>
          <a:xfrm>
            <a:off x="9406374" y="1572722"/>
            <a:ext cx="1916700" cy="7569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417C"/>
                </a:solidFill>
                <a:latin typeface="Montserrat"/>
                <a:ea typeface="Montserrat"/>
                <a:cs typeface="Montserrat"/>
                <a:sym typeface="Montserrat"/>
              </a:rPr>
              <a:t>Para quem?</a:t>
            </a:r>
            <a:endParaRPr b="1" sz="1600">
              <a:solidFill>
                <a:srgbClr val="00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6bf3eefa5_0_959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e6bf3eefa5_0_959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Entrevista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1" name="Google Shape;201;g1e6bf3eefa5_0_959"/>
          <p:cNvSpPr txBox="1"/>
          <p:nvPr>
            <p:ph idx="4294967295" type="subTitle"/>
          </p:nvPr>
        </p:nvSpPr>
        <p:spPr>
          <a:xfrm>
            <a:off x="2691100" y="2637250"/>
            <a:ext cx="6809700" cy="213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Essa técnica nos permite </a:t>
            </a:r>
            <a:r>
              <a:rPr b="1"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entender o problema com profundidade</a:t>
            </a: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, uma vez que o roteiro é determinado caso a caso.</a:t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realizar uma boa entrevista, siga as recomendações dos slides a seguir.</a:t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g1e6bf3eefa5_0_959"/>
          <p:cNvPicPr preferRelativeResize="0"/>
          <p:nvPr/>
        </p:nvPicPr>
        <p:blipFill rotWithShape="1">
          <a:blip r:embed="rId3">
            <a:alphaModFix/>
          </a:blip>
          <a:srcRect b="0" l="44357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e6bf3eefa5_0_959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e6bf3eefa5_0_959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1e6bf3eefa5_0_9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e6bf3eefa5_0_9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e6bf3eefa5_0_959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6bf3eefa5_0_1098"/>
          <p:cNvSpPr/>
          <p:nvPr/>
        </p:nvSpPr>
        <p:spPr>
          <a:xfrm>
            <a:off x="4003525" y="16534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3" name="Google Shape;213;g1e6bf3eefa5_0_1098"/>
          <p:cNvSpPr/>
          <p:nvPr/>
        </p:nvSpPr>
        <p:spPr>
          <a:xfrm>
            <a:off x="586125" y="35026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g1e6bf3eefa5_0_1098"/>
          <p:cNvSpPr/>
          <p:nvPr/>
        </p:nvSpPr>
        <p:spPr>
          <a:xfrm>
            <a:off x="4003525" y="35026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g1e6bf3eefa5_0_1098"/>
          <p:cNvSpPr/>
          <p:nvPr/>
        </p:nvSpPr>
        <p:spPr>
          <a:xfrm>
            <a:off x="586125" y="16534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6" name="Google Shape;216;g1e6bf3eefa5_0_1098"/>
          <p:cNvSpPr txBox="1"/>
          <p:nvPr/>
        </p:nvSpPr>
        <p:spPr>
          <a:xfrm>
            <a:off x="7314550" y="0"/>
            <a:ext cx="4877700" cy="58863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txBody>
          <a:bodyPr anchorCtr="0" anchor="ctr" bIns="45700" lIns="187200" spcFirstLastPara="1" rIns="1872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Exemplos de informações a levantar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Quem é a pessoa, como é seu dia a dia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Quais as expectativas e visão de sucesso das pessoas em relação ao problema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a pessoa valoriza no contexto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Quais seus desafios e dores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Experiências e comportamentos anteriores em situações semelhantes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 a visão da pessoa sobre o problema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g1e6bf3eefa5_0_1098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1e6bf3eefa5_0_10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e6bf3eefa5_0_1098"/>
          <p:cNvPicPr preferRelativeResize="0"/>
          <p:nvPr/>
        </p:nvPicPr>
        <p:blipFill rotWithShape="1">
          <a:blip r:embed="rId4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e6bf3eefa5_0_1098"/>
          <p:cNvSpPr txBox="1"/>
          <p:nvPr/>
        </p:nvSpPr>
        <p:spPr>
          <a:xfrm>
            <a:off x="428225" y="591550"/>
            <a:ext cx="98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SzPts val="1100"/>
              <a:buNone/>
            </a:pPr>
            <a:r>
              <a:rPr b="1" lang="pt-BR" sz="18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Como planejar a entrevista</a:t>
            </a:r>
            <a:endParaRPr b="1" sz="1800">
              <a:solidFill>
                <a:srgbClr val="074485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1e6bf3eefa5_0_1098"/>
          <p:cNvSpPr txBox="1"/>
          <p:nvPr/>
        </p:nvSpPr>
        <p:spPr>
          <a:xfrm>
            <a:off x="808725" y="1866772"/>
            <a:ext cx="2445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8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Tenha um roteiro focado no problema</a:t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g1e6bf3eefa5_0_1098"/>
          <p:cNvSpPr txBox="1"/>
          <p:nvPr/>
        </p:nvSpPr>
        <p:spPr>
          <a:xfrm>
            <a:off x="4226125" y="2034950"/>
            <a:ext cx="24456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8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Aproveite para tirar dúvidas</a:t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g1e6bf3eefa5_0_1098"/>
          <p:cNvSpPr txBox="1"/>
          <p:nvPr/>
        </p:nvSpPr>
        <p:spPr>
          <a:xfrm>
            <a:off x="808724" y="3940384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8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Explore perfis extremos</a:t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g1e6bf3eefa5_0_1098"/>
          <p:cNvSpPr txBox="1"/>
          <p:nvPr/>
        </p:nvSpPr>
        <p:spPr>
          <a:xfrm>
            <a:off x="4226125" y="3715975"/>
            <a:ext cx="2445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8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Pare quando ficar repetitivo</a:t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8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(~12 pessoas)</a:t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5" name="Google Shape;225;g1e6bf3eefa5_0_10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e6bf3eefa5_0_1098"/>
          <p:cNvSpPr/>
          <p:nvPr/>
        </p:nvSpPr>
        <p:spPr>
          <a:xfrm>
            <a:off x="1753552" y="1273674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7" name="Google Shape;227;g1e6bf3eefa5_0_1098"/>
          <p:cNvSpPr txBox="1"/>
          <p:nvPr/>
        </p:nvSpPr>
        <p:spPr>
          <a:xfrm>
            <a:off x="1526925" y="1312675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g1e6bf3eefa5_0_1098"/>
          <p:cNvSpPr/>
          <p:nvPr/>
        </p:nvSpPr>
        <p:spPr>
          <a:xfrm>
            <a:off x="5170952" y="1293174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9" name="Google Shape;229;g1e6bf3eefa5_0_1098"/>
          <p:cNvSpPr txBox="1"/>
          <p:nvPr/>
        </p:nvSpPr>
        <p:spPr>
          <a:xfrm>
            <a:off x="4944325" y="1332175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g1e6bf3eefa5_0_1098"/>
          <p:cNvSpPr/>
          <p:nvPr/>
        </p:nvSpPr>
        <p:spPr>
          <a:xfrm>
            <a:off x="1753552" y="3165612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31" name="Google Shape;231;g1e6bf3eefa5_0_1098"/>
          <p:cNvSpPr txBox="1"/>
          <p:nvPr/>
        </p:nvSpPr>
        <p:spPr>
          <a:xfrm>
            <a:off x="1526925" y="3204613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g1e6bf3eefa5_0_1098"/>
          <p:cNvSpPr/>
          <p:nvPr/>
        </p:nvSpPr>
        <p:spPr>
          <a:xfrm>
            <a:off x="5171077" y="3132449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33" name="Google Shape;233;g1e6bf3eefa5_0_1098"/>
          <p:cNvSpPr txBox="1"/>
          <p:nvPr/>
        </p:nvSpPr>
        <p:spPr>
          <a:xfrm>
            <a:off x="4944450" y="3171450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6bf3eefa5_0_1164"/>
          <p:cNvSpPr/>
          <p:nvPr/>
        </p:nvSpPr>
        <p:spPr>
          <a:xfrm>
            <a:off x="1198725" y="3785000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g1e6bf3eefa5_0_1164"/>
          <p:cNvSpPr/>
          <p:nvPr/>
        </p:nvSpPr>
        <p:spPr>
          <a:xfrm>
            <a:off x="2366152" y="3405199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0" name="Google Shape;240;g1e6bf3eefa5_0_1164"/>
          <p:cNvSpPr txBox="1"/>
          <p:nvPr/>
        </p:nvSpPr>
        <p:spPr>
          <a:xfrm>
            <a:off x="2139525" y="3444200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1e6bf3eefa5_0_1164"/>
          <p:cNvSpPr/>
          <p:nvPr/>
        </p:nvSpPr>
        <p:spPr>
          <a:xfrm>
            <a:off x="4651600" y="3785000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g1e6bf3eefa5_0_1164"/>
          <p:cNvSpPr/>
          <p:nvPr/>
        </p:nvSpPr>
        <p:spPr>
          <a:xfrm>
            <a:off x="5819027" y="3405199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3" name="Google Shape;243;g1e6bf3eefa5_0_1164"/>
          <p:cNvSpPr/>
          <p:nvPr/>
        </p:nvSpPr>
        <p:spPr>
          <a:xfrm>
            <a:off x="8104475" y="374902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4" name="Google Shape;244;g1e6bf3eefa5_0_1164"/>
          <p:cNvSpPr/>
          <p:nvPr/>
        </p:nvSpPr>
        <p:spPr>
          <a:xfrm>
            <a:off x="9271902" y="3369224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5" name="Google Shape;245;g1e6bf3eefa5_0_1164"/>
          <p:cNvSpPr txBox="1"/>
          <p:nvPr/>
        </p:nvSpPr>
        <p:spPr>
          <a:xfrm>
            <a:off x="9045275" y="3408225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g1e6bf3eefa5_0_1164"/>
          <p:cNvSpPr txBox="1"/>
          <p:nvPr/>
        </p:nvSpPr>
        <p:spPr>
          <a:xfrm>
            <a:off x="5592400" y="3444200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1e6bf3eefa5_0_1164"/>
          <p:cNvSpPr/>
          <p:nvPr/>
        </p:nvSpPr>
        <p:spPr>
          <a:xfrm>
            <a:off x="4615300" y="18548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8" name="Google Shape;248;g1e6bf3eefa5_0_1164"/>
          <p:cNvSpPr/>
          <p:nvPr/>
        </p:nvSpPr>
        <p:spPr>
          <a:xfrm>
            <a:off x="5782727" y="1475074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9" name="Google Shape;249;g1e6bf3eefa5_0_1164"/>
          <p:cNvSpPr txBox="1"/>
          <p:nvPr/>
        </p:nvSpPr>
        <p:spPr>
          <a:xfrm>
            <a:off x="5556100" y="1514075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g1e6bf3eefa5_0_1164"/>
          <p:cNvSpPr/>
          <p:nvPr/>
        </p:nvSpPr>
        <p:spPr>
          <a:xfrm>
            <a:off x="1199875" y="1854875"/>
            <a:ext cx="2890800" cy="1355100"/>
          </a:xfrm>
          <a:prstGeom prst="roundRect">
            <a:avLst>
              <a:gd fmla="val 7501" name="adj"/>
            </a:avLst>
          </a:prstGeom>
          <a:solidFill>
            <a:srgbClr val="FFFFFF"/>
          </a:solidFill>
          <a:ln cap="flat" cmpd="sng" w="28575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968"/>
              </a:solidFill>
              <a:highlight>
                <a:srgbClr val="C8FF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1" name="Google Shape;251;g1e6bf3eefa5_0_1164"/>
          <p:cNvSpPr/>
          <p:nvPr/>
        </p:nvSpPr>
        <p:spPr>
          <a:xfrm>
            <a:off x="2367302" y="1475074"/>
            <a:ext cx="556200" cy="563100"/>
          </a:xfrm>
          <a:prstGeom prst="ellipse">
            <a:avLst/>
          </a:prstGeom>
          <a:solidFill>
            <a:srgbClr val="023770"/>
          </a:solidFill>
          <a:ln cap="flat" cmpd="sng" w="381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2" name="Google Shape;252;g1e6bf3eefa5_0_1164"/>
          <p:cNvSpPr txBox="1"/>
          <p:nvPr/>
        </p:nvSpPr>
        <p:spPr>
          <a:xfrm>
            <a:off x="2140675" y="1514075"/>
            <a:ext cx="10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g1e6bf3eefa5_0_1164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g1e6bf3eefa5_0_1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e6bf3eefa5_0_1164"/>
          <p:cNvPicPr preferRelativeResize="0"/>
          <p:nvPr/>
        </p:nvPicPr>
        <p:blipFill rotWithShape="1">
          <a:blip r:embed="rId4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e6bf3eefa5_0_1164"/>
          <p:cNvSpPr txBox="1"/>
          <p:nvPr/>
        </p:nvSpPr>
        <p:spPr>
          <a:xfrm>
            <a:off x="1199875" y="797575"/>
            <a:ext cx="98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SzPts val="1100"/>
              <a:buNone/>
            </a:pPr>
            <a:r>
              <a:rPr b="1" lang="pt-BR" sz="1800">
                <a:solidFill>
                  <a:srgbClr val="0029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Como conduzir a entrevista</a:t>
            </a:r>
            <a:endParaRPr b="1" sz="1800">
              <a:solidFill>
                <a:srgbClr val="002968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1e6bf3eefa5_0_1164"/>
          <p:cNvSpPr txBox="1"/>
          <p:nvPr/>
        </p:nvSpPr>
        <p:spPr>
          <a:xfrm>
            <a:off x="1337263" y="2269794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9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Crie um ambiente seguro</a:t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" name="Google Shape;258;g1e6bf3eefa5_0_1164"/>
          <p:cNvSpPr txBox="1"/>
          <p:nvPr/>
        </p:nvSpPr>
        <p:spPr>
          <a:xfrm>
            <a:off x="4839881" y="2171075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9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Conduza como uma conversa</a:t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g1e6bf3eefa5_0_1164"/>
          <p:cNvSpPr txBox="1"/>
          <p:nvPr/>
        </p:nvSpPr>
        <p:spPr>
          <a:xfrm>
            <a:off x="1422491" y="4140893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9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Evite perguntas binárias</a:t>
            </a:r>
            <a:endParaRPr sz="15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g1e6bf3eefa5_0_1164"/>
          <p:cNvSpPr txBox="1"/>
          <p:nvPr/>
        </p:nvSpPr>
        <p:spPr>
          <a:xfrm>
            <a:off x="4839867" y="4140884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9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Menos julgamento e mais curiosidade</a:t>
            </a:r>
            <a:endParaRPr sz="15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1" name="Google Shape;261;g1e6bf3eefa5_0_1164"/>
          <p:cNvSpPr txBox="1"/>
          <p:nvPr/>
        </p:nvSpPr>
        <p:spPr>
          <a:xfrm>
            <a:off x="8325900" y="4066218"/>
            <a:ext cx="2445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pt-BR" sz="1900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Anote para explorar melhor as respostas</a:t>
            </a:r>
            <a:endParaRPr sz="15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2700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2" name="Google Shape;262;g1e6bf3eefa5_0_1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e6bf3eefa5_0_815"/>
          <p:cNvSpPr/>
          <p:nvPr/>
        </p:nvSpPr>
        <p:spPr>
          <a:xfrm>
            <a:off x="1431650" y="21005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68" name="Google Shape;268;g1e6bf3eefa5_0_815"/>
          <p:cNvSpPr/>
          <p:nvPr/>
        </p:nvSpPr>
        <p:spPr>
          <a:xfrm>
            <a:off x="2817700" y="22529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69" name="Google Shape;269;g1e6bf3eefa5_0_815"/>
          <p:cNvSpPr/>
          <p:nvPr/>
        </p:nvSpPr>
        <p:spPr>
          <a:xfrm>
            <a:off x="3999800" y="20070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0" name="Google Shape;270;g1e6bf3eefa5_0_815"/>
          <p:cNvSpPr/>
          <p:nvPr/>
        </p:nvSpPr>
        <p:spPr>
          <a:xfrm>
            <a:off x="1431650" y="39304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1" name="Google Shape;271;g1e6bf3eefa5_0_815"/>
          <p:cNvSpPr/>
          <p:nvPr/>
        </p:nvSpPr>
        <p:spPr>
          <a:xfrm>
            <a:off x="2487425" y="420909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2" name="Google Shape;272;g1e6bf3eefa5_0_815"/>
          <p:cNvSpPr/>
          <p:nvPr/>
        </p:nvSpPr>
        <p:spPr>
          <a:xfrm>
            <a:off x="3475225" y="38855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3" name="Google Shape;273;g1e6bf3eefa5_0_815"/>
          <p:cNvSpPr/>
          <p:nvPr/>
        </p:nvSpPr>
        <p:spPr>
          <a:xfrm>
            <a:off x="4404725" y="43390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4" name="Google Shape;274;g1e6bf3eefa5_0_815"/>
          <p:cNvSpPr/>
          <p:nvPr/>
        </p:nvSpPr>
        <p:spPr>
          <a:xfrm>
            <a:off x="5479325" y="18637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5" name="Google Shape;275;g1e6bf3eefa5_0_815"/>
          <p:cNvSpPr/>
          <p:nvPr/>
        </p:nvSpPr>
        <p:spPr>
          <a:xfrm>
            <a:off x="7419050" y="19092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6" name="Google Shape;276;g1e6bf3eefa5_0_815"/>
          <p:cNvSpPr/>
          <p:nvPr/>
        </p:nvSpPr>
        <p:spPr>
          <a:xfrm>
            <a:off x="8684900" y="22529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7" name="Google Shape;277;g1e6bf3eefa5_0_815"/>
          <p:cNvSpPr/>
          <p:nvPr/>
        </p:nvSpPr>
        <p:spPr>
          <a:xfrm>
            <a:off x="6470125" y="40272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8" name="Google Shape;278;g1e6bf3eefa5_0_815"/>
          <p:cNvSpPr/>
          <p:nvPr/>
        </p:nvSpPr>
        <p:spPr>
          <a:xfrm>
            <a:off x="7525900" y="430589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79" name="Google Shape;279;g1e6bf3eefa5_0_815"/>
          <p:cNvSpPr/>
          <p:nvPr/>
        </p:nvSpPr>
        <p:spPr>
          <a:xfrm>
            <a:off x="8513700" y="39823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80" name="Google Shape;280;g1e6bf3eefa5_0_815"/>
          <p:cNvSpPr/>
          <p:nvPr/>
        </p:nvSpPr>
        <p:spPr>
          <a:xfrm>
            <a:off x="9443200" y="44358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81" name="Google Shape;281;g1e6bf3eefa5_0_815"/>
          <p:cNvSpPr/>
          <p:nvPr/>
        </p:nvSpPr>
        <p:spPr>
          <a:xfrm>
            <a:off x="10026050" y="22529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282" name="Google Shape;282;g1e6bf3eefa5_0_815"/>
          <p:cNvSpPr/>
          <p:nvPr/>
        </p:nvSpPr>
        <p:spPr>
          <a:xfrm>
            <a:off x="6449187" y="22529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6bf3eefa5_0_1027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e6bf3eefa5_0_1027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Mapa</a:t>
            </a: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Empatia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9" name="Google Shape;289;g1e6bf3eefa5_0_1027"/>
          <p:cNvSpPr txBox="1"/>
          <p:nvPr>
            <p:ph idx="4294967295" type="subTitle"/>
          </p:nvPr>
        </p:nvSpPr>
        <p:spPr>
          <a:xfrm>
            <a:off x="2324550" y="2562900"/>
            <a:ext cx="7542900" cy="232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Esta ferramenta nos ajuda a se colocar no lugar do outro e refletir sobre suas vivências para então compreender sua necessidades e problemas.</a:t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aplicar a ferramenta, responda às perguntas dos 4 quadrantes que constam no slide a seguir.</a:t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g1e6bf3eefa5_0_1027"/>
          <p:cNvPicPr preferRelativeResize="0"/>
          <p:nvPr/>
        </p:nvPicPr>
        <p:blipFill rotWithShape="1">
          <a:blip r:embed="rId3">
            <a:alphaModFix/>
          </a:blip>
          <a:srcRect b="0" l="44357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e6bf3eefa5_0_1027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e6bf3eefa5_0_1027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g1e6bf3eefa5_0_10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e6bf3eefa5_0_10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e6bf3eefa5_0_1027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e6bf3eefa5_0_1083"/>
          <p:cNvSpPr/>
          <p:nvPr/>
        </p:nvSpPr>
        <p:spPr>
          <a:xfrm>
            <a:off x="1935525" y="35345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1" name="Google Shape;301;g1e6bf3eefa5_0_1083"/>
          <p:cNvSpPr/>
          <p:nvPr/>
        </p:nvSpPr>
        <p:spPr>
          <a:xfrm>
            <a:off x="1524525" y="12390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2" name="Google Shape;302;g1e6bf3eefa5_0_1083"/>
          <p:cNvSpPr/>
          <p:nvPr/>
        </p:nvSpPr>
        <p:spPr>
          <a:xfrm>
            <a:off x="2752725" y="15565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3" name="Google Shape;303;g1e6bf3eefa5_0_1083"/>
          <p:cNvSpPr/>
          <p:nvPr/>
        </p:nvSpPr>
        <p:spPr>
          <a:xfrm>
            <a:off x="3118825" y="2616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 i="1"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4" name="Google Shape;304;g1e6bf3eefa5_0_1083"/>
          <p:cNvSpPr/>
          <p:nvPr/>
        </p:nvSpPr>
        <p:spPr>
          <a:xfrm>
            <a:off x="9491125" y="13398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5" name="Google Shape;305;g1e6bf3eefa5_0_1083"/>
          <p:cNvSpPr/>
          <p:nvPr/>
        </p:nvSpPr>
        <p:spPr>
          <a:xfrm>
            <a:off x="8266075" y="15565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6" name="Google Shape;306;g1e6bf3eefa5_0_1083"/>
          <p:cNvSpPr/>
          <p:nvPr/>
        </p:nvSpPr>
        <p:spPr>
          <a:xfrm>
            <a:off x="9594975" y="35345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7" name="Google Shape;307;g1e6bf3eefa5_0_1083"/>
          <p:cNvSpPr/>
          <p:nvPr/>
        </p:nvSpPr>
        <p:spPr>
          <a:xfrm>
            <a:off x="8455425" y="32692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8" name="Google Shape;308;g1e6bf3eefa5_0_1083"/>
          <p:cNvSpPr/>
          <p:nvPr/>
        </p:nvSpPr>
        <p:spPr>
          <a:xfrm>
            <a:off x="6446550" y="31660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09" name="Google Shape;309;g1e6bf3eefa5_0_1083"/>
          <p:cNvSpPr/>
          <p:nvPr/>
        </p:nvSpPr>
        <p:spPr>
          <a:xfrm>
            <a:off x="5141875" y="155657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10" name="Google Shape;310;g1e6bf3eefa5_0_1083"/>
          <p:cNvSpPr/>
          <p:nvPr/>
        </p:nvSpPr>
        <p:spPr>
          <a:xfrm>
            <a:off x="3393375" y="4280148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  <p:sp>
        <p:nvSpPr>
          <p:cNvPr id="311" name="Google Shape;311;g1e6bf3eefa5_0_1083"/>
          <p:cNvSpPr/>
          <p:nvPr/>
        </p:nvSpPr>
        <p:spPr>
          <a:xfrm>
            <a:off x="7965575" y="4490823"/>
            <a:ext cx="817200" cy="876300"/>
          </a:xfrm>
          <a:prstGeom prst="rect">
            <a:avLst/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bf3eefa5_0_1040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e6bf3eefa5_0_1040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4210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Mapa de Stakeholders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8" name="Google Shape;318;g1e6bf3eefa5_0_1040"/>
          <p:cNvSpPr txBox="1"/>
          <p:nvPr>
            <p:ph idx="4294967295" type="subTitle"/>
          </p:nvPr>
        </p:nvSpPr>
        <p:spPr>
          <a:xfrm>
            <a:off x="2092200" y="2562900"/>
            <a:ext cx="8007600" cy="233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Esta ferramenta nos ajuda a refletir de maneira mais estruturada </a:t>
            </a:r>
            <a:r>
              <a:rPr b="1"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sobre quem são todas a pessoas envolvidas em determinado problema, projeto ou solução.</a:t>
            </a:r>
            <a:endParaRPr b="1"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aplicar a ferramenta, </a:t>
            </a:r>
            <a:r>
              <a:rPr b="1" lang="pt-BR" sz="20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preencha a estrutura do slide a seguir respondendo às três perguntas.</a:t>
            </a:r>
            <a:endParaRPr b="1"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g1e6bf3eefa5_0_1040"/>
          <p:cNvPicPr preferRelativeResize="0"/>
          <p:nvPr/>
        </p:nvPicPr>
        <p:blipFill rotWithShape="1">
          <a:blip r:embed="rId3">
            <a:alphaModFix/>
          </a:blip>
          <a:srcRect b="0" l="44357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e6bf3eefa5_0_1040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e6bf3eefa5_0_1040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g1e6bf3eefa5_0_10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e6bf3eefa5_0_10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e6bf3eefa5_0_1040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2022-06-06T21:39:13Z</dcterms:created>
  <dc:creator>Dara</dc:creator>
</cp:coreProperties>
</file>