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Montserrat Black"/>
      <p:bold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Manrope"/>
      <p:regular r:id="rId29"/>
      <p:bold r:id="rId30"/>
    </p:embeddedFont>
    <p:embeddedFont>
      <p:font typeface="Montserrat Light"/>
      <p:regular r:id="rId31"/>
      <p:bold r:id="rId32"/>
      <p:italic r:id="rId33"/>
      <p:boldItalic r:id="rId34"/>
    </p:embeddedFont>
    <p:embeddedFont>
      <p:font typeface="Montserrat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iQtBvYHF/Pqkue4s4jHzrFIFMsZ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uciana Grazian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Black-boldItalic.fntdata"/><Relationship Id="rId23" Type="http://schemas.openxmlformats.org/officeDocument/2006/relationships/font" Target="fonts/MontserratBlac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anrop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Light-regular.fntdata"/><Relationship Id="rId30" Type="http://schemas.openxmlformats.org/officeDocument/2006/relationships/font" Target="fonts/Manrope-bold.fntdata"/><Relationship Id="rId11" Type="http://schemas.openxmlformats.org/officeDocument/2006/relationships/slide" Target="slides/slide5.xml"/><Relationship Id="rId33" Type="http://schemas.openxmlformats.org/officeDocument/2006/relationships/font" Target="fonts/MontserratLigh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Light-bold.fntdata"/><Relationship Id="rId13" Type="http://schemas.openxmlformats.org/officeDocument/2006/relationships/slide" Target="slides/slide7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6.xml"/><Relationship Id="rId34" Type="http://schemas.openxmlformats.org/officeDocument/2006/relationships/font" Target="fonts/MontserratLight-boldItalic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9-01T20:29:07.976">
    <p:pos x="6000" y="0"/>
    <p:text>tem que adicionar  orientação de 8 ideias em 8 minutos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49c-OU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6bf3eefa5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e6bf3eefa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6bbb6ac60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1e6bbb6ac60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e6bbb6ac60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1e6bbb6ac60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e6bbb6ac60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1e6bbb6ac60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6bbb6ac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6bbb6ac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6bf3eefa5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e6bf3eefa5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6bf3eefa5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e6bf3eefa5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6bbb6ac60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e6bbb6ac60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e6bf3eefa5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e6bf3eefa5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6bbb6ac60_0_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Falar cérebro preguiçoso</a:t>
            </a:r>
            <a:endParaRPr/>
          </a:p>
        </p:txBody>
      </p:sp>
      <p:sp>
        <p:nvSpPr>
          <p:cNvPr id="262" name="Google Shape;262;g1e6bbb6ac60_0_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e6bbb6ac60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e6bbb6ac60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6bf3eefa5_0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1e6bf3eefa5_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g1e6bf3eefa5_0_20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60925" spcFirstLastPara="1" rIns="6092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●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○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■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●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○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■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●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○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Montserrat"/>
              <a:buChar char="■"/>
              <a:defRPr b="0" i="0" sz="6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g1e6bf3eefa5_0_20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  <a:defRPr b="0" i="0" sz="3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" name="Google Shape;9;g1e6bf3eefa5_0_20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escrição de seção 2">
  <p:cSld name="SECTION_TITLE_AND_DESCRIPTION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6bbb6ac60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6bf3eefa5_0_10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6bf3eefa5_0_97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3" name="Google Shape;113;g1e6bf3eefa5_0_97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4" name="Google Shape;114;g1e6bf3eefa5_0_9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6bf3eefa5_0_9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7" name="Google Shape;117;g1e6bf3eefa5_0_9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6bf3eefa5_0_98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0" name="Google Shape;120;g1e6bf3eefa5_0_98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1" name="Google Shape;121;g1e6bf3eefa5_0_98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6bf3eefa5_0_9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4" name="Google Shape;124;g1e6bf3eefa5_0_9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5" name="Google Shape;125;g1e6bf3eefa5_0_9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6" name="Google Shape;126;g1e6bf3eefa5_0_9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6bf3eefa5_0_9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9" name="Google Shape;129;g1e6bf3eefa5_0_9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6bf3eefa5_0_995"/>
          <p:cNvSpPr txBox="1"/>
          <p:nvPr>
            <p:ph type="title"/>
          </p:nvPr>
        </p:nvSpPr>
        <p:spPr>
          <a:xfrm>
            <a:off x="415600" y="740800"/>
            <a:ext cx="37440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2" name="Google Shape;132;g1e6bf3eefa5_0_9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3" name="Google Shape;133;g1e6bf3eefa5_0_9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6bf3eefa5_0_9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36" name="Google Shape;136;g1e6bf3eefa5_0_9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6bf3eefa5_0_10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e6bf3eefa5_0_10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40" name="Google Shape;140;g1e6bf3eefa5_0_10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g1e6bf3eefa5_0_100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2" name="Google Shape;142;g1e6bf3eefa5_0_10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e6bf3eefa5_0_211"/>
          <p:cNvSpPr/>
          <p:nvPr/>
        </p:nvSpPr>
        <p:spPr>
          <a:xfrm>
            <a:off x="4569550" y="2041413"/>
            <a:ext cx="3054000" cy="3576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g1e6bf3eefa5_0_211"/>
          <p:cNvSpPr/>
          <p:nvPr/>
        </p:nvSpPr>
        <p:spPr>
          <a:xfrm>
            <a:off x="1121775" y="2041413"/>
            <a:ext cx="3054000" cy="3576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g1e6bf3eefa5_0_211"/>
          <p:cNvSpPr/>
          <p:nvPr/>
        </p:nvSpPr>
        <p:spPr>
          <a:xfrm>
            <a:off x="8016225" y="2041413"/>
            <a:ext cx="3054000" cy="3576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1e6bf3eefa5_0_211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g1e6bf3eefa5_0_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1e6bf3eefa5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1e6bf3eefa5_0_211"/>
          <p:cNvPicPr preferRelativeResize="0"/>
          <p:nvPr/>
        </p:nvPicPr>
        <p:blipFill rotWithShape="1">
          <a:blip r:embed="rId4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1e6bf3eefa5_0_211"/>
          <p:cNvSpPr txBox="1"/>
          <p:nvPr/>
        </p:nvSpPr>
        <p:spPr>
          <a:xfrm>
            <a:off x="1005192" y="254050"/>
            <a:ext cx="10580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2700" lIns="172700" spcFirstLastPara="1" rIns="172700" wrap="square" tIns="172700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02969"/>
                </a:solidFill>
                <a:latin typeface="Montserrat"/>
                <a:ea typeface="Montserrat"/>
                <a:cs typeface="Montserrat"/>
                <a:sym typeface="Montserrat"/>
              </a:rPr>
              <a:t>Contribuindo com a cultura de inovação</a:t>
            </a:r>
            <a:endParaRPr b="1" sz="3200">
              <a:solidFill>
                <a:srgbClr val="0029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29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3200">
              <a:solidFill>
                <a:srgbClr val="0029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g1e6bf3eefa5_0_211"/>
          <p:cNvSpPr txBox="1"/>
          <p:nvPr/>
        </p:nvSpPr>
        <p:spPr>
          <a:xfrm>
            <a:off x="1121767" y="962792"/>
            <a:ext cx="9660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t-BR">
                <a:solidFill>
                  <a:srgbClr val="00296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Agora que você já viu vários exemplos de como estimular a cultura de inovação colaborativa, preencha os quadros abaixo para planejar seus próximos passos como liderança facilitadora.</a:t>
            </a:r>
            <a:endParaRPr>
              <a:solidFill>
                <a:srgbClr val="00296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" name="Google Shape;20;g1e6bf3eefa5_0_211"/>
          <p:cNvSpPr/>
          <p:nvPr/>
        </p:nvSpPr>
        <p:spPr>
          <a:xfrm>
            <a:off x="1096567" y="1896963"/>
            <a:ext cx="3079200" cy="9852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O que eu faço hoje para estimular a cultura de inovação colaborativa?</a:t>
            </a:r>
            <a:endParaRPr b="1" sz="13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g1e6bf3eefa5_0_211"/>
          <p:cNvSpPr/>
          <p:nvPr/>
        </p:nvSpPr>
        <p:spPr>
          <a:xfrm>
            <a:off x="4556400" y="1862663"/>
            <a:ext cx="3079200" cy="9852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O que eu posso colocar em prática amanhã?</a:t>
            </a:r>
            <a:endParaRPr b="1" sz="13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g1e6bf3eefa5_0_211"/>
          <p:cNvSpPr/>
          <p:nvPr/>
        </p:nvSpPr>
        <p:spPr>
          <a:xfrm>
            <a:off x="8016233" y="1862663"/>
            <a:ext cx="3079200" cy="9852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O que posso fazer a longo prazo para disseminar a cultura de inovação colaborativa?</a:t>
            </a:r>
            <a:endParaRPr b="1" sz="13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6bf3eefa5_0_1008"/>
          <p:cNvSpPr txBox="1"/>
          <p:nvPr>
            <p:ph idx="1" type="body"/>
          </p:nvPr>
        </p:nvSpPr>
        <p:spPr>
          <a:xfrm>
            <a:off x="415600" y="5640767"/>
            <a:ext cx="79983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45" name="Google Shape;145;g1e6bf3eefa5_0_10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6bf3eefa5_0_1011"/>
          <p:cNvSpPr txBox="1"/>
          <p:nvPr>
            <p:ph hasCustomPrompt="1" type="title"/>
          </p:nvPr>
        </p:nvSpPr>
        <p:spPr>
          <a:xfrm>
            <a:off x="415600" y="1474833"/>
            <a:ext cx="113607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g1e6bf3eefa5_0_1011"/>
          <p:cNvSpPr txBox="1"/>
          <p:nvPr>
            <p:ph idx="1" type="body"/>
          </p:nvPr>
        </p:nvSpPr>
        <p:spPr>
          <a:xfrm>
            <a:off x="415600" y="4202967"/>
            <a:ext cx="11360700" cy="1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9" name="Google Shape;149;g1e6bf3eefa5_0_10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1e6bf3eefa5_0_10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286" y="3015343"/>
            <a:ext cx="3480381" cy="82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escrição de seção 1">
  <p:cSld name="SECTION_TITLE_AND_DESCRIPTION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6bf3eefa5_0_10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6bf3eefa5_0_1021"/>
          <p:cNvSpPr txBox="1"/>
          <p:nvPr>
            <p:ph idx="1" type="body"/>
          </p:nvPr>
        </p:nvSpPr>
        <p:spPr>
          <a:xfrm>
            <a:off x="1114696" y="1651000"/>
            <a:ext cx="4905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●"/>
              <a:defRPr b="0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  <a:defRPr/>
            </a:lvl2pPr>
            <a:lvl3pPr indent="-355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302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6" name="Google Shape;156;g1e6bf3eefa5_0_1021"/>
          <p:cNvSpPr txBox="1"/>
          <p:nvPr>
            <p:ph idx="2" type="body"/>
          </p:nvPr>
        </p:nvSpPr>
        <p:spPr>
          <a:xfrm>
            <a:off x="6172200" y="1651000"/>
            <a:ext cx="5022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●"/>
              <a:defRPr b="0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  <a:defRPr/>
            </a:lvl2pPr>
            <a:lvl3pPr indent="-355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302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7" name="Google Shape;157;g1e6bf3eefa5_0_1021"/>
          <p:cNvSpPr txBox="1"/>
          <p:nvPr>
            <p:ph type="title"/>
          </p:nvPr>
        </p:nvSpPr>
        <p:spPr>
          <a:xfrm>
            <a:off x="1114696" y="533082"/>
            <a:ext cx="100803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4433"/>
              </a:buClr>
              <a:buSzPts val="3600"/>
              <a:buFont typeface="Arial"/>
              <a:buNone/>
              <a:defRPr sz="3600">
                <a:solidFill>
                  <a:srgbClr val="EE44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8" name="Google Shape;158;g1e6bf3eefa5_0_1021"/>
          <p:cNvSpPr/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rgbClr val="EE44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e6bf3eefa5_0_1021"/>
          <p:cNvSpPr/>
          <p:nvPr/>
        </p:nvSpPr>
        <p:spPr>
          <a:xfrm>
            <a:off x="916329" y="533082"/>
            <a:ext cx="110700" cy="941400"/>
          </a:xfrm>
          <a:prstGeom prst="rect">
            <a:avLst/>
          </a:prstGeom>
          <a:solidFill>
            <a:srgbClr val="EE44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driculado sem elementos">
  <p:cSld name="CUSTOM_4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1e6bbb6ac60_0_371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bg>
      <p:bgPr>
        <a:solidFill>
          <a:srgbClr val="002969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-11960900" y="887100"/>
            <a:ext cx="17508600" cy="4353900"/>
          </a:xfrm>
          <a:prstGeom prst="roundRect">
            <a:avLst>
              <a:gd fmla="val 50000" name="adj"/>
            </a:avLst>
          </a:prstGeom>
          <a:solidFill>
            <a:srgbClr val="273F8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526050" y="1275443"/>
            <a:ext cx="5715000" cy="3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E42"/>
              </a:buClr>
              <a:buSzPts val="3400"/>
              <a:buFont typeface="Arial"/>
              <a:buNone/>
            </a:pPr>
            <a:r>
              <a:rPr b="0" i="0" lang="pt-BR" sz="5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CANVAS </a:t>
            </a:r>
            <a:endParaRPr b="0" i="0" sz="5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E42"/>
              </a:buClr>
              <a:buSzPts val="3400"/>
              <a:buFont typeface="Arial"/>
              <a:buNone/>
            </a:pPr>
            <a:r>
              <a:rPr b="1" i="0" lang="pt-BR" sz="5400" u="none" cap="none" strike="noStrike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DE TIME</a:t>
            </a:r>
            <a:endParaRPr b="1" i="0" sz="5400" u="none" cap="none" strike="noStrike">
              <a:solidFill>
                <a:srgbClr val="C8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7">
            <a:off x="4262066" y="4159250"/>
            <a:ext cx="1285628" cy="128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/>
          <p:nvPr/>
        </p:nvSpPr>
        <p:spPr>
          <a:xfrm>
            <a:off x="15150" y="5907760"/>
            <a:ext cx="12223200" cy="973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46" y="5282469"/>
            <a:ext cx="2224266" cy="222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1599" y="6242678"/>
            <a:ext cx="2569556" cy="3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5">
            <a:alphaModFix/>
          </a:blip>
          <a:srcRect b="13810" l="1719" r="0" t="63181"/>
          <a:stretch/>
        </p:blipFill>
        <p:spPr>
          <a:xfrm>
            <a:off x="2774909" y="5974880"/>
            <a:ext cx="3752970" cy="87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/>
        </p:nvSpPr>
        <p:spPr>
          <a:xfrm>
            <a:off x="7200875" y="2217950"/>
            <a:ext cx="30000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pt-BR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como gerar conexão </a:t>
            </a:r>
            <a:r>
              <a:rPr b="1" i="0" lang="pt-BR" sz="3700" u="none" cap="none" strike="noStrike">
                <a:solidFill>
                  <a:srgbClr val="0D3056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na prática!</a:t>
            </a:r>
            <a:endParaRPr b="1" i="0" sz="5300" u="none" cap="none" strike="noStrike">
              <a:solidFill>
                <a:srgbClr val="0D3056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658000" y="1779375"/>
            <a:ext cx="2854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pt-BR" sz="2400" u="none" cap="none" strike="noStrike">
                <a:solidFill>
                  <a:srgbClr val="34669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ferramenta 6</a:t>
            </a:r>
            <a:endParaRPr b="0" i="1" sz="2400" u="none" cap="none" strike="noStrike">
              <a:solidFill>
                <a:srgbClr val="34669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5425" y="721676"/>
            <a:ext cx="1218925" cy="12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12191991" cy="15664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2209060" y="688932"/>
            <a:ext cx="777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O Canvas do Time é uma ferramenta que ajuda o time a se alinhar diante de tarefas, projetos, expectativas e objetivos por meio da criação de conexões e uma visão comum.</a:t>
            </a:r>
            <a:endParaRPr b="0" i="0" sz="1400" u="none" cap="none" strike="noStrike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4317145" y="211925"/>
            <a:ext cx="3557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500" u="none" cap="none" strike="noStrike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Mão na massa!</a:t>
            </a:r>
            <a:endParaRPr b="0" i="0" sz="2500" u="none" cap="none" strike="noStrike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684311" y="1851097"/>
            <a:ext cx="46233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7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0" i="0" sz="1500" u="none" cap="none" strike="noStrike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Compreender melhor e com </a:t>
            </a:r>
            <a:r>
              <a:rPr b="1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mais empatia as necessidades do time</a:t>
            </a:r>
            <a:r>
              <a:rPr b="0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, bem como </a:t>
            </a:r>
            <a:r>
              <a:rPr b="1" i="0" lang="pt-BR" sz="1300" u="none" cap="none" strike="noStrike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gerar maior conexão entre líder e liderados.</a:t>
            </a:r>
            <a:endParaRPr b="1" i="0" sz="1300" u="none" cap="none" strike="noStrike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619737" y="3295263"/>
            <a:ext cx="47421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5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 fazer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</a:t>
            </a: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Reserve uma agenda com seu time, presencial ou virtual;</a:t>
            </a:r>
            <a:endParaRPr b="0" i="0" sz="11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</a:t>
            </a: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Conduza o preenchimento conjunto da ferramenta com o auxílio das questões presentes em cada campo da ferramenta. </a:t>
            </a:r>
            <a:endParaRPr b="0" i="0" sz="11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4485"/>
              </a:buClr>
              <a:buSzPts val="1100"/>
              <a:buFont typeface="Montserrat Medium"/>
              <a:buChar char="•"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equipe deve preencher cada campo de uma vez, seguindo a ordem da numeração indicada no título do campo;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4485"/>
              </a:buClr>
              <a:buSzPts val="1100"/>
              <a:buFont typeface="Montserrat Medium"/>
              <a:buChar char="•"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Imediatamente após o preenchimento de cada campo, oriente uma discussão acerca dos principais pontos levantados. Dessa forma, o que foi levantado em cada campo da ferramenta guiará o preenchimento do campo seguinte;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4485"/>
              </a:buClr>
              <a:buSzPts val="1100"/>
              <a:buFont typeface="Montserrat Medium"/>
              <a:buChar char="•"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Ao final, conduza uma discussão acerca das principais conclusões geradas.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6824871" y="1851097"/>
            <a:ext cx="4742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500" u="none" cap="none" strike="noStrike">
                <a:solidFill>
                  <a:srgbClr val="023770"/>
                </a:solidFill>
                <a:highlight>
                  <a:srgbClr val="C8FF00"/>
                </a:highlight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importantes</a:t>
            </a:r>
            <a:endParaRPr b="0" i="0" sz="1500" u="none" cap="none" strike="noStrike">
              <a:solidFill>
                <a:srgbClr val="023770"/>
              </a:solidFill>
              <a:highlight>
                <a:srgbClr val="C8FF00"/>
              </a:highlight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Sugere-se que o link seja enviado para todos os membros do time, de forma que cada um deles possa fazer suas sugestões. Projete a sua tela para permitir uma discussão conjunta mais produtiva. 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Você pode também imprimir o canvas e realizar o preenchimento por meio de post-its. Lembre-se, porém, de registrar o resultado final anotando na versão virtual ou tirando uma foto.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100" u="none" cap="none" strike="noStrike">
                <a:solidFill>
                  <a:srgbClr val="07448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Vamos lá?</a:t>
            </a:r>
            <a:endParaRPr b="0" i="0" sz="1300" u="none" cap="none" strike="noStrike">
              <a:solidFill>
                <a:srgbClr val="07448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6093347" y="1890071"/>
            <a:ext cx="0" cy="4282699"/>
          </a:xfrm>
          <a:prstGeom prst="straightConnector1">
            <a:avLst/>
          </a:prstGeom>
          <a:noFill/>
          <a:ln cap="flat" cmpd="sng" w="19050">
            <a:solidFill>
              <a:srgbClr val="02377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bg>
      <p:bgPr>
        <a:solidFill>
          <a:srgbClr val="EFEFE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7"/>
          <p:cNvGrpSpPr/>
          <p:nvPr/>
        </p:nvGrpSpPr>
        <p:grpSpPr>
          <a:xfrm>
            <a:off x="493048" y="690877"/>
            <a:ext cx="11248411" cy="5789436"/>
            <a:chOff x="1138990" y="977197"/>
            <a:chExt cx="9904755" cy="5597023"/>
          </a:xfrm>
        </p:grpSpPr>
        <p:sp>
          <p:nvSpPr>
            <p:cNvPr id="44" name="Google Shape;44;p7"/>
            <p:cNvSpPr/>
            <p:nvPr/>
          </p:nvSpPr>
          <p:spPr>
            <a:xfrm>
              <a:off x="1148255" y="977197"/>
              <a:ext cx="9895489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6096001" y="977197"/>
              <a:ext cx="4947744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8761228" y="977197"/>
              <a:ext cx="2282515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-5400000">
              <a:off x="7738884" y="3269358"/>
              <a:ext cx="1661975" cy="4947744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092456" y="977197"/>
              <a:ext cx="2668771" cy="2063715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1148254" y="977197"/>
              <a:ext cx="2282515" cy="559702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3421912" y="977197"/>
              <a:ext cx="2668771" cy="2063715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2781875" y="3269358"/>
              <a:ext cx="1661975" cy="4947744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5007327" y="2240262"/>
              <a:ext cx="2158813" cy="2038826"/>
            </a:xfrm>
            <a:prstGeom prst="heart">
              <a:avLst/>
            </a:prstGeom>
            <a:solidFill>
              <a:schemeClr val="lt1"/>
            </a:solidFill>
            <a:ln cap="flat" cmpd="sng" w="38100">
              <a:solidFill>
                <a:srgbClr val="02377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/>
        </p:nvSpPr>
        <p:spPr>
          <a:xfrm>
            <a:off x="530512" y="725843"/>
            <a:ext cx="195434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1. Pessoas e papéis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3107338" y="728128"/>
            <a:ext cx="218835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4. Objetivos comuns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/>
          <p:nvPr/>
        </p:nvSpPr>
        <p:spPr>
          <a:xfrm>
            <a:off x="6129323" y="727821"/>
            <a:ext cx="127889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6. Valores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9143260" y="737661"/>
            <a:ext cx="212216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9. Regras e atividades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7787266" y="2858993"/>
            <a:ext cx="1360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5. Desejos e expectativas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3083945" y="2860192"/>
            <a:ext cx="17556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3. Objetivos pessoais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493044" y="4769134"/>
            <a:ext cx="264948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7. Forças e oportunidades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6111991" y="4787406"/>
            <a:ext cx="221860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8. Fraquezas e riscos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530513" y="983923"/>
            <a:ext cx="18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Quem são as pessoas do time e qual o papel ou função que cada uma exerce na equipe? 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3120964" y="983923"/>
            <a:ext cx="260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objetivos pessoais nós temos em comum? 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5425649" y="2520112"/>
            <a:ext cx="132203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23770"/>
                </a:solidFill>
                <a:latin typeface="Manrope"/>
                <a:ea typeface="Manrope"/>
                <a:cs typeface="Manrope"/>
                <a:sym typeface="Manrope"/>
              </a:rPr>
              <a:t>2. Propósito</a:t>
            </a:r>
            <a:endParaRPr b="1" i="0" sz="1400" u="none" cap="none" strike="noStrike">
              <a:solidFill>
                <a:srgbClr val="02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4454097" y="98850"/>
            <a:ext cx="328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400" u="none" cap="none" strike="noStrike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CANVAS DO TIME</a:t>
            </a:r>
            <a:endParaRPr b="0" i="0" sz="2000" u="none" cap="none" strike="noStrike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5380903" y="2736554"/>
            <a:ext cx="14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Porque estamos fazendo o que fazemos? 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3074679" y="3339738"/>
            <a:ext cx="167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os nossos objetivos pessoais individuais nessa equipe?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7557261" y="3324327"/>
            <a:ext cx="15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que esperamos ou desejamos alcançar como time? 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6132997" y="967937"/>
            <a:ext cx="174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os valores que devem orientar as ações do nosso time?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493043" y="5011338"/>
            <a:ext cx="23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as habilidades que temos na equipe que nos ajudarão a alcançar nossos objetivos?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6108042" y="5029610"/>
            <a:ext cx="285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as fraquezas que temos individualmente e em equipe e os obstáculos que enfrentaremos para atingir nossos objetivos?</a:t>
            </a:r>
            <a:endParaRPr b="0" i="1" sz="8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9145163" y="1045438"/>
            <a:ext cx="21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Quais são as regras e atividades que queremos adotar depois de fazer esse canvas para agir em prol de nossos objetivos e de forma alinhada a nosso propósito e valores?</a:t>
            </a:r>
            <a:endParaRPr b="0" i="1" sz="1500" u="none" cap="none" strike="noStrik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6bf3eefa5_0_790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e6bf3eefa5_0_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e6bf3eefa5_0_7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e6bf3eefa5_0_790"/>
          <p:cNvPicPr preferRelativeResize="0"/>
          <p:nvPr/>
        </p:nvPicPr>
        <p:blipFill rotWithShape="1">
          <a:blip r:embed="rId4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e6bf3eefa5_0_790"/>
          <p:cNvSpPr/>
          <p:nvPr/>
        </p:nvSpPr>
        <p:spPr>
          <a:xfrm>
            <a:off x="468688" y="2451850"/>
            <a:ext cx="2814600" cy="155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Combinar: </a:t>
            </a:r>
            <a:endParaRPr b="1" sz="10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que aconteceria se ele fosse combinado com outro? Com o que ele pode ser combinado para maximizar seu uso?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8" name="Google Shape;78;g1e6bf3eefa5_0_790"/>
          <p:cNvSpPr/>
          <p:nvPr/>
        </p:nvSpPr>
        <p:spPr>
          <a:xfrm>
            <a:off x="7684375" y="709550"/>
            <a:ext cx="2814600" cy="155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Propor</a:t>
            </a: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Ele pode ser usado para uma finalidade diferente? Quem mais poderia usá-lo?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9" name="Google Shape;79;g1e6bf3eefa5_0_790"/>
          <p:cNvSpPr/>
          <p:nvPr/>
        </p:nvSpPr>
        <p:spPr>
          <a:xfrm>
            <a:off x="4688700" y="709550"/>
            <a:ext cx="2814600" cy="155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Adaptar: </a:t>
            </a:r>
            <a:endParaRPr b="1" sz="10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 que contexto diferente ele pode ser colocado? Como ele pode ser adaptado para torná-lo ainda melhor?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0" name="Google Shape;80;g1e6bf3eefa5_0_790"/>
          <p:cNvSpPr/>
          <p:nvPr/>
        </p:nvSpPr>
        <p:spPr>
          <a:xfrm>
            <a:off x="6292500" y="4138800"/>
            <a:ext cx="2814600" cy="149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Eliminar</a:t>
            </a: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Como ele ficaria se o simplificarmos?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que pode cortado?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1" name="Google Shape;81;g1e6bf3eefa5_0_790"/>
          <p:cNvSpPr/>
          <p:nvPr/>
        </p:nvSpPr>
        <p:spPr>
          <a:xfrm>
            <a:off x="1693025" y="709550"/>
            <a:ext cx="2814600" cy="155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Substituir: </a:t>
            </a:r>
            <a:endParaRPr sz="1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2377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Quais materiais ou recursos podem ser substituídos para melhora-lo?</a:t>
            </a:r>
            <a:endParaRPr sz="1000">
              <a:solidFill>
                <a:srgbClr val="02377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2377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Quais peças, itens ou etapas podem ser substituídas?</a:t>
            </a:r>
            <a:endParaRPr sz="1000">
              <a:solidFill>
                <a:srgbClr val="02377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82;g1e6bf3eefa5_0_790"/>
          <p:cNvSpPr/>
          <p:nvPr/>
        </p:nvSpPr>
        <p:spPr>
          <a:xfrm>
            <a:off x="3054050" y="4115876"/>
            <a:ext cx="2987400" cy="149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Modificar:</a:t>
            </a:r>
            <a:endParaRPr b="1" sz="10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que pode ser adicionado?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Qual parte pode ser modificada para criar algo novo?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" name="Google Shape;83;g1e6bf3eefa5_0_790"/>
          <p:cNvSpPr/>
          <p:nvPr/>
        </p:nvSpPr>
        <p:spPr>
          <a:xfrm>
            <a:off x="367500" y="136250"/>
            <a:ext cx="11457000" cy="434400"/>
          </a:xfrm>
          <a:prstGeom prst="roundRect">
            <a:avLst>
              <a:gd fmla="val 16667" name="adj"/>
            </a:avLst>
          </a:prstGeom>
          <a:solidFill>
            <a:srgbClr val="C7FB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Produto, processo ou serviço: ________________________________________________________________________________</a:t>
            </a:r>
            <a:endParaRPr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" name="Google Shape;84;g1e6bf3eefa5_0_790"/>
          <p:cNvSpPr/>
          <p:nvPr/>
        </p:nvSpPr>
        <p:spPr>
          <a:xfrm>
            <a:off x="8908700" y="2501889"/>
            <a:ext cx="2814600" cy="155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Reorganizar:</a:t>
            </a:r>
            <a:endParaRPr b="1" sz="10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07448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que aconteceria se ele fosse invertido? O que aconteceria se as partes ou etapas estivessem em uma ordem diferente?</a:t>
            </a:r>
            <a:endParaRPr sz="1000">
              <a:solidFill>
                <a:srgbClr val="07448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" name="Google Shape;85;g1e6bf3eefa5_0_790"/>
          <p:cNvSpPr txBox="1"/>
          <p:nvPr/>
        </p:nvSpPr>
        <p:spPr>
          <a:xfrm>
            <a:off x="4179438" y="2657863"/>
            <a:ext cx="3833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SCAMPER</a:t>
            </a:r>
            <a:endParaRPr b="1" sz="50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6bf3eefa5_0_792"/>
          <p:cNvSpPr/>
          <p:nvPr/>
        </p:nvSpPr>
        <p:spPr>
          <a:xfrm>
            <a:off x="367500" y="5140287"/>
            <a:ext cx="11457000" cy="531600"/>
          </a:xfrm>
          <a:prstGeom prst="roundRect">
            <a:avLst>
              <a:gd fmla="val 16667" name="adj"/>
            </a:avLst>
          </a:prstGeom>
          <a:solidFill>
            <a:srgbClr val="C7FB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 seguida, todos discutem as ideias que surgiram, priorizando-as e aprimorando-as </a:t>
            </a:r>
            <a:endParaRPr sz="1900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g1e6bf3eefa5_0_792"/>
          <p:cNvSpPr/>
          <p:nvPr/>
        </p:nvSpPr>
        <p:spPr>
          <a:xfrm>
            <a:off x="152400" y="60387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1e6bf3eefa5_0_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1100" y="54150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6bf3eefa5_0_7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5667" y="63728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6bf3eefa5_0_792"/>
          <p:cNvPicPr preferRelativeResize="0"/>
          <p:nvPr/>
        </p:nvPicPr>
        <p:blipFill rotWithShape="1">
          <a:blip r:embed="rId4">
            <a:alphaModFix/>
          </a:blip>
          <a:srcRect b="13811" l="1719" r="0" t="63181"/>
          <a:stretch/>
        </p:blipFill>
        <p:spPr>
          <a:xfrm>
            <a:off x="2905133" y="61057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6bf3eefa5_0_792"/>
          <p:cNvSpPr/>
          <p:nvPr/>
        </p:nvSpPr>
        <p:spPr>
          <a:xfrm>
            <a:off x="519900" y="396600"/>
            <a:ext cx="11457000" cy="531600"/>
          </a:xfrm>
          <a:prstGeom prst="roundRect">
            <a:avLst>
              <a:gd fmla="val 16667" name="adj"/>
            </a:avLst>
          </a:prstGeom>
          <a:solidFill>
            <a:srgbClr val="C7FB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Cada pessoa deve esboçar oito ideias de solução em 8 minutos</a:t>
            </a:r>
            <a:endParaRPr sz="1900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1E1268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6bf3eefa5_0_796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1e6bf3eefa5_0_7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6bf3eefa5_0_7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6bf3eefa5_0_796"/>
          <p:cNvPicPr preferRelativeResize="0"/>
          <p:nvPr/>
        </p:nvPicPr>
        <p:blipFill rotWithShape="1">
          <a:blip r:embed="rId4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e6bf3eefa5_0_796"/>
          <p:cNvSpPr/>
          <p:nvPr/>
        </p:nvSpPr>
        <p:spPr>
          <a:xfrm>
            <a:off x="367500" y="244200"/>
            <a:ext cx="11457000" cy="531600"/>
          </a:xfrm>
          <a:prstGeom prst="roundRect">
            <a:avLst>
              <a:gd fmla="val 16667" name="adj"/>
            </a:avLst>
          </a:prstGeom>
          <a:solidFill>
            <a:srgbClr val="C7FB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Cada pessoa deve esboçar oito ideias de solução em 8 minutos</a:t>
            </a:r>
            <a:endParaRPr sz="1900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">
  <p:cSld name="TITLE_AND_BODY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6bf3eefa5_0_79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1e6bf3eefa5_0_79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g1e6bf3eefa5_0_799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E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6bf3eefa5_0_9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g1e6bf3eefa5_0_9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1e6bf3eefa5_0_9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3F8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6bf3eefa5_0_212"/>
          <p:cNvSpPr/>
          <p:nvPr/>
        </p:nvSpPr>
        <p:spPr>
          <a:xfrm>
            <a:off x="-12463517" y="713667"/>
            <a:ext cx="18292800" cy="4549200"/>
          </a:xfrm>
          <a:prstGeom prst="roundRect">
            <a:avLst>
              <a:gd fmla="val 50000" name="adj"/>
            </a:avLst>
          </a:prstGeom>
          <a:solidFill>
            <a:srgbClr val="0029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e6bf3eefa5_0_212"/>
          <p:cNvSpPr txBox="1"/>
          <p:nvPr/>
        </p:nvSpPr>
        <p:spPr>
          <a:xfrm>
            <a:off x="616783" y="2021767"/>
            <a:ext cx="5700900" cy="19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250" lIns="81250" spcFirstLastPara="1" rIns="81250" wrap="square" tIns="812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1E42"/>
              </a:buClr>
              <a:buSzPts val="2300"/>
              <a:buFont typeface="Arial"/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Kit de Ferramentas</a:t>
            </a:r>
            <a:br>
              <a:rPr b="0" i="0" lang="pt-BR" sz="4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1" lang="pt-BR" sz="43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Colaboração</a:t>
            </a:r>
            <a:endParaRPr b="1" i="0" sz="4300" u="none" cap="none" strike="noStrike">
              <a:solidFill>
                <a:srgbClr val="C8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g1e6bf3eefa5_0_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52065">
            <a:off x="4246977" y="545044"/>
            <a:ext cx="1364042" cy="136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e6bf3eefa5_0_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">
            <a:off x="4546955" y="4089522"/>
            <a:ext cx="1282355" cy="12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e6bf3eefa5_0_212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1e6bf3eefa5_0_2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e6bf3eefa5_0_2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e6bf3eefa5_0_212"/>
          <p:cNvPicPr preferRelativeResize="0"/>
          <p:nvPr/>
        </p:nvPicPr>
        <p:blipFill rotWithShape="1">
          <a:blip r:embed="rId7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e6bbb6ac60_0_538"/>
          <p:cNvSpPr/>
          <p:nvPr/>
        </p:nvSpPr>
        <p:spPr>
          <a:xfrm>
            <a:off x="3665250" y="1177498"/>
            <a:ext cx="4861500" cy="1173300"/>
          </a:xfrm>
          <a:prstGeom prst="roundRect">
            <a:avLst>
              <a:gd fmla="val 16667" name="adj"/>
            </a:avLst>
          </a:prstGeom>
          <a:solidFill>
            <a:srgbClr val="00296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e6bbb6ac60_0_538"/>
          <p:cNvSpPr txBox="1"/>
          <p:nvPr>
            <p:ph idx="4294967295" type="ctrTitle"/>
          </p:nvPr>
        </p:nvSpPr>
        <p:spPr>
          <a:xfrm>
            <a:off x="3665250" y="1177498"/>
            <a:ext cx="48615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Crazy 8’s</a:t>
            </a:r>
            <a:endParaRPr b="0" i="0" sz="3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7" name="Google Shape;327;g1e6bbb6ac60_0_538"/>
          <p:cNvSpPr txBox="1"/>
          <p:nvPr>
            <p:ph idx="4294967295" type="subTitle"/>
          </p:nvPr>
        </p:nvSpPr>
        <p:spPr>
          <a:xfrm>
            <a:off x="2306125" y="2695525"/>
            <a:ext cx="80076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t-BR" sz="18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Essa técnica é um tipo de brainstorming estruturado para gerar muitas ideias diversas em um tempo curto colaborativamente.</a:t>
            </a:r>
            <a:endParaRPr sz="18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t-BR" sz="18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Para aplicar a ferramenta, cada membro do grupo deve seguir as orientações do slide a seguir.</a:t>
            </a:r>
            <a:endParaRPr sz="18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g1e6bbb6ac60_0_538"/>
          <p:cNvPicPr preferRelativeResize="0"/>
          <p:nvPr/>
        </p:nvPicPr>
        <p:blipFill rotWithShape="1">
          <a:blip r:embed="rId3">
            <a:alphaModFix/>
          </a:blip>
          <a:srcRect b="0" l="44357" r="0" t="0"/>
          <a:stretch/>
        </p:blipFill>
        <p:spPr>
          <a:xfrm>
            <a:off x="0" y="988452"/>
            <a:ext cx="2109750" cy="37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1e6bbb6ac60_0_538"/>
          <p:cNvPicPr preferRelativeResize="0"/>
          <p:nvPr/>
        </p:nvPicPr>
        <p:blipFill rotWithShape="1">
          <a:blip r:embed="rId3">
            <a:alphaModFix/>
          </a:blip>
          <a:srcRect b="0" l="0" r="55642" t="0"/>
          <a:stretch/>
        </p:blipFill>
        <p:spPr>
          <a:xfrm>
            <a:off x="10510100" y="988452"/>
            <a:ext cx="1681900" cy="37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e6bbb6ac60_0_538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1e6bbb6ac60_0_5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1e6bbb6ac60_0_5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e6bbb6ac60_0_538"/>
          <p:cNvPicPr preferRelativeResize="0"/>
          <p:nvPr/>
        </p:nvPicPr>
        <p:blipFill rotWithShape="1">
          <a:blip r:embed="rId6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6bbb6ac60_0_550"/>
          <p:cNvSpPr/>
          <p:nvPr/>
        </p:nvSpPr>
        <p:spPr>
          <a:xfrm>
            <a:off x="3362362" y="983405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g1e6bbb6ac60_0_550"/>
          <p:cNvSpPr/>
          <p:nvPr/>
        </p:nvSpPr>
        <p:spPr>
          <a:xfrm>
            <a:off x="3362362" y="3058308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0" name="Google Shape;340;g1e6bbb6ac60_0_550"/>
          <p:cNvSpPr/>
          <p:nvPr/>
        </p:nvSpPr>
        <p:spPr>
          <a:xfrm>
            <a:off x="6227459" y="1010173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1" name="Google Shape;341;g1e6bbb6ac60_0_550"/>
          <p:cNvSpPr/>
          <p:nvPr/>
        </p:nvSpPr>
        <p:spPr>
          <a:xfrm>
            <a:off x="6227459" y="3085076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2" name="Google Shape;342;g1e6bbb6ac60_0_550"/>
          <p:cNvSpPr/>
          <p:nvPr/>
        </p:nvSpPr>
        <p:spPr>
          <a:xfrm>
            <a:off x="9092556" y="1010173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3" name="Google Shape;343;g1e6bbb6ac60_0_550"/>
          <p:cNvSpPr/>
          <p:nvPr/>
        </p:nvSpPr>
        <p:spPr>
          <a:xfrm>
            <a:off x="9092556" y="3085076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4" name="Google Shape;344;g1e6bbb6ac60_0_550"/>
          <p:cNvSpPr/>
          <p:nvPr/>
        </p:nvSpPr>
        <p:spPr>
          <a:xfrm>
            <a:off x="497256" y="996789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5" name="Google Shape;345;g1e6bbb6ac60_0_550"/>
          <p:cNvSpPr/>
          <p:nvPr/>
        </p:nvSpPr>
        <p:spPr>
          <a:xfrm>
            <a:off x="497256" y="3071692"/>
            <a:ext cx="2602200" cy="1945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A7E82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 sua ideia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7F4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6bbb6ac60_0_0"/>
          <p:cNvSpPr/>
          <p:nvPr/>
        </p:nvSpPr>
        <p:spPr>
          <a:xfrm rot="5400000">
            <a:off x="4157767" y="-1185359"/>
            <a:ext cx="3906600" cy="122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e6bbb6ac60_0_0"/>
          <p:cNvSpPr txBox="1"/>
          <p:nvPr/>
        </p:nvSpPr>
        <p:spPr>
          <a:xfrm>
            <a:off x="2991733" y="1656967"/>
            <a:ext cx="5600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C2D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g1e6bbb6ac60_0_0"/>
          <p:cNvSpPr txBox="1"/>
          <p:nvPr/>
        </p:nvSpPr>
        <p:spPr>
          <a:xfrm>
            <a:off x="2447283" y="3290871"/>
            <a:ext cx="78633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líder deve exercer o </a:t>
            </a:r>
            <a:r>
              <a:rPr lang="pt-BR" sz="1600">
                <a:solidFill>
                  <a:srgbClr val="002968"/>
                </a:solidFill>
                <a:highlight>
                  <a:srgbClr val="C8FF00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papel de facilitador</a:t>
            </a:r>
            <a:r>
              <a:rPr lang="pt-BR" sz="16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a criação de soluções e gerenciar a criatividade coletiva.</a:t>
            </a:r>
            <a:endParaRPr sz="16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 soluções podem e devem ser criadas em conjunto com outra equipes. </a:t>
            </a:r>
            <a:r>
              <a:rPr lang="pt-BR" sz="1600">
                <a:solidFill>
                  <a:srgbClr val="002968"/>
                </a:solidFill>
                <a:highlight>
                  <a:srgbClr val="C8FF00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Crie redes e grupos de trabalho!</a:t>
            </a:r>
            <a:endParaRPr sz="1600">
              <a:solidFill>
                <a:srgbClr val="002968"/>
              </a:solidFill>
              <a:highlight>
                <a:srgbClr val="C8FF00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6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16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Traga o seu colaborador e/ou o usuário final para pensar com você!</a:t>
            </a:r>
            <a:endParaRPr sz="16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g1e6bbb6ac60_0_0"/>
          <p:cNvSpPr txBox="1"/>
          <p:nvPr/>
        </p:nvSpPr>
        <p:spPr>
          <a:xfrm>
            <a:off x="2447283" y="622905"/>
            <a:ext cx="534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3"/>
              </a:buClr>
              <a:buSzPts val="1900"/>
              <a:buFont typeface="Arial"/>
              <a:buNone/>
            </a:pPr>
            <a:r>
              <a:rPr lang="pt-BR" sz="3200">
                <a:solidFill>
                  <a:srgbClr val="00296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COLABORAÇÃO</a:t>
            </a:r>
            <a:endParaRPr sz="2800">
              <a:solidFill>
                <a:srgbClr val="00296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82" name="Google Shape;182;g1e6bbb6ac60_0_0"/>
          <p:cNvSpPr/>
          <p:nvPr/>
        </p:nvSpPr>
        <p:spPr>
          <a:xfrm>
            <a:off x="2447283" y="2717389"/>
            <a:ext cx="2093100" cy="4200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na prática</a:t>
            </a:r>
            <a:endParaRPr b="1" sz="16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1e6bbb6ac60_0_0"/>
          <p:cNvSpPr txBox="1"/>
          <p:nvPr/>
        </p:nvSpPr>
        <p:spPr>
          <a:xfrm>
            <a:off x="2447283" y="1259615"/>
            <a:ext cx="91989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25" spcFirstLastPara="1" rIns="60925" wrap="square" tIns="609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Centralizar o desenvolvimento de projetos e soluções apenas na liderança ou em um mesmo grupo de pessoas é deixar conhecimentos e experiências </a:t>
            </a:r>
            <a:r>
              <a:rPr lang="pt-BR" sz="19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relevantes</a:t>
            </a:r>
            <a:r>
              <a:rPr lang="pt-BR" sz="19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fora da sua solução.</a:t>
            </a:r>
            <a:endParaRPr sz="12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g1e6bbb6ac60_0_0"/>
          <p:cNvSpPr/>
          <p:nvPr/>
        </p:nvSpPr>
        <p:spPr>
          <a:xfrm>
            <a:off x="903033" y="622905"/>
            <a:ext cx="1217700" cy="1218000"/>
          </a:xfrm>
          <a:prstGeom prst="ellipse">
            <a:avLst/>
          </a:prstGeom>
          <a:solidFill>
            <a:srgbClr val="273F8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g1e6bbb6ac60_0_0"/>
          <p:cNvGrpSpPr/>
          <p:nvPr/>
        </p:nvGrpSpPr>
        <p:grpSpPr>
          <a:xfrm>
            <a:off x="1208512" y="923132"/>
            <a:ext cx="616423" cy="617504"/>
            <a:chOff x="-61784125" y="3377700"/>
            <a:chExt cx="316650" cy="317450"/>
          </a:xfrm>
        </p:grpSpPr>
        <p:sp>
          <p:nvSpPr>
            <p:cNvPr id="186" name="Google Shape;186;g1e6bbb6ac60_0_0"/>
            <p:cNvSpPr/>
            <p:nvPr/>
          </p:nvSpPr>
          <p:spPr>
            <a:xfrm>
              <a:off x="-61688025" y="3460400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g1e6bbb6ac60_0_0"/>
            <p:cNvSpPr/>
            <p:nvPr/>
          </p:nvSpPr>
          <p:spPr>
            <a:xfrm>
              <a:off x="-61677800" y="3518900"/>
              <a:ext cx="104775" cy="61850"/>
            </a:xfrm>
            <a:custGeom>
              <a:rect b="b" l="l" r="r" t="t"/>
              <a:pathLst>
                <a:path extrusionOk="0" h="2474" w="4191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1e6bbb6ac60_0_0"/>
            <p:cNvSpPr/>
            <p:nvPr/>
          </p:nvSpPr>
          <p:spPr>
            <a:xfrm>
              <a:off x="-61667550" y="3377700"/>
              <a:ext cx="82700" cy="82725"/>
            </a:xfrm>
            <a:custGeom>
              <a:rect b="b" l="l" r="r" t="t"/>
              <a:pathLst>
                <a:path extrusionOk="0" h="3309" w="3308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g1e6bbb6ac60_0_0"/>
            <p:cNvSpPr/>
            <p:nvPr/>
          </p:nvSpPr>
          <p:spPr>
            <a:xfrm>
              <a:off x="-61591150" y="3643150"/>
              <a:ext cx="123675" cy="51200"/>
            </a:xfrm>
            <a:custGeom>
              <a:rect b="b" l="l" r="r" t="t"/>
              <a:pathLst>
                <a:path extrusionOk="0" h="2048" w="4947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g1e6bbb6ac60_0_0"/>
            <p:cNvSpPr/>
            <p:nvPr/>
          </p:nvSpPr>
          <p:spPr>
            <a:xfrm>
              <a:off x="-61570675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g1e6bbb6ac60_0_0"/>
            <p:cNvSpPr/>
            <p:nvPr/>
          </p:nvSpPr>
          <p:spPr>
            <a:xfrm>
              <a:off x="-61784125" y="3643925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g1e6bbb6ac60_0_0"/>
            <p:cNvSpPr/>
            <p:nvPr/>
          </p:nvSpPr>
          <p:spPr>
            <a:xfrm>
              <a:off x="-61763650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C8FF00"/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g1e6bbb6ac60_0_0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g1e6bbb6ac6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e6bbb6ac6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e6bbb6ac60_0_0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6bf3eefa5_0_959"/>
          <p:cNvSpPr/>
          <p:nvPr/>
        </p:nvSpPr>
        <p:spPr>
          <a:xfrm>
            <a:off x="3665250" y="1177498"/>
            <a:ext cx="4861500" cy="1173300"/>
          </a:xfrm>
          <a:prstGeom prst="roundRect">
            <a:avLst>
              <a:gd fmla="val 16667" name="adj"/>
            </a:avLst>
          </a:prstGeom>
          <a:solidFill>
            <a:srgbClr val="00296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e6bf3eefa5_0_959"/>
          <p:cNvSpPr txBox="1"/>
          <p:nvPr>
            <p:ph idx="4294967295" type="ctrTitle"/>
          </p:nvPr>
        </p:nvSpPr>
        <p:spPr>
          <a:xfrm>
            <a:off x="3665250" y="1177498"/>
            <a:ext cx="48615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210"/>
              <a:buFont typeface="Arial"/>
              <a:buNone/>
            </a:pP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Liderança facilitadora</a:t>
            </a:r>
            <a:endParaRPr b="0" i="0" sz="3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3" name="Google Shape;203;g1e6bf3eefa5_0_959"/>
          <p:cNvSpPr txBox="1"/>
          <p:nvPr>
            <p:ph idx="4294967295" type="subTitle"/>
          </p:nvPr>
        </p:nvSpPr>
        <p:spPr>
          <a:xfrm>
            <a:off x="2691100" y="2637250"/>
            <a:ext cx="68097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t-BR" sz="23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Para te ajudar a ser uma liderança que </a:t>
            </a:r>
            <a:r>
              <a:rPr b="1" lang="pt-BR" sz="23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promove a inovação colaborativa com sua equipe</a:t>
            </a:r>
            <a:r>
              <a:rPr lang="pt-BR" sz="23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, siga as dicas e realize as reflexões propostas a seguir.</a:t>
            </a:r>
            <a:endParaRPr b="0" i="0" sz="23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g1e6bf3eefa5_0_959"/>
          <p:cNvPicPr preferRelativeResize="0"/>
          <p:nvPr/>
        </p:nvPicPr>
        <p:blipFill rotWithShape="1">
          <a:blip r:embed="rId3">
            <a:alphaModFix/>
          </a:blip>
          <a:srcRect b="0" l="44356" r="0" t="0"/>
          <a:stretch/>
        </p:blipFill>
        <p:spPr>
          <a:xfrm>
            <a:off x="0" y="988452"/>
            <a:ext cx="2109750" cy="37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e6bf3eefa5_0_959"/>
          <p:cNvPicPr preferRelativeResize="0"/>
          <p:nvPr/>
        </p:nvPicPr>
        <p:blipFill rotWithShape="1">
          <a:blip r:embed="rId3">
            <a:alphaModFix/>
          </a:blip>
          <a:srcRect b="0" l="0" r="55642" t="0"/>
          <a:stretch/>
        </p:blipFill>
        <p:spPr>
          <a:xfrm>
            <a:off x="10510100" y="988452"/>
            <a:ext cx="1681900" cy="37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e6bf3eefa5_0_959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1e6bf3eefa5_0_9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1e6bf3eefa5_0_9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e6bf3eefa5_0_959"/>
          <p:cNvPicPr preferRelativeResize="0"/>
          <p:nvPr/>
        </p:nvPicPr>
        <p:blipFill rotWithShape="1">
          <a:blip r:embed="rId6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6bf3eefa5_0_1053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1e6bf3eefa5_0_10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e6bf3eefa5_0_10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e6bf3eefa5_0_1053"/>
          <p:cNvPicPr preferRelativeResize="0"/>
          <p:nvPr/>
        </p:nvPicPr>
        <p:blipFill rotWithShape="1">
          <a:blip r:embed="rId5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e6bf3eefa5_0_1053"/>
          <p:cNvSpPr/>
          <p:nvPr/>
        </p:nvSpPr>
        <p:spPr>
          <a:xfrm>
            <a:off x="1498857" y="1733725"/>
            <a:ext cx="2797800" cy="1693200"/>
          </a:xfrm>
          <a:prstGeom prst="roundRect">
            <a:avLst>
              <a:gd fmla="val 10155" name="adj"/>
            </a:avLst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63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Crie agendas de encontros mensais ou bimensais para </a:t>
            </a:r>
            <a:r>
              <a:rPr b="1" lang="pt-BR" sz="12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conversar com seu time e entender suas dores e necessidades</a:t>
            </a:r>
            <a:endParaRPr b="1" sz="1200">
              <a:solidFill>
                <a:srgbClr val="074485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g1e6bf3eefa5_0_1053"/>
          <p:cNvSpPr/>
          <p:nvPr/>
        </p:nvSpPr>
        <p:spPr>
          <a:xfrm>
            <a:off x="4661829" y="1733713"/>
            <a:ext cx="2797800" cy="1693200"/>
          </a:xfrm>
          <a:prstGeom prst="roundRect">
            <a:avLst>
              <a:gd fmla="val 6573" name="adj"/>
            </a:avLst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63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Promova encontros voltados para a </a:t>
            </a:r>
            <a:r>
              <a:rPr b="1" lang="pt-BR" sz="12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cocriação de ideias</a:t>
            </a:r>
            <a:endParaRPr b="1" sz="1200">
              <a:solidFill>
                <a:srgbClr val="074485"/>
              </a:solidFill>
              <a:highlight>
                <a:schemeClr val="accent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g1e6bf3eefa5_0_1053"/>
          <p:cNvSpPr/>
          <p:nvPr/>
        </p:nvSpPr>
        <p:spPr>
          <a:xfrm>
            <a:off x="1498851" y="3651850"/>
            <a:ext cx="2797800" cy="1693200"/>
          </a:xfrm>
          <a:prstGeom prst="roundRect">
            <a:avLst>
              <a:gd fmla="val 7859" name="adj"/>
            </a:avLst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63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Monte </a:t>
            </a:r>
            <a:r>
              <a:rPr b="1" lang="pt-BR" sz="12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squads com grupos multidisciplinares </a:t>
            </a: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para desenvolver projetos em que cada membro aprenda com a habilidade do colega</a:t>
            </a:r>
            <a:endParaRPr b="1" sz="12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1e6bf3eefa5_0_1053"/>
          <p:cNvSpPr/>
          <p:nvPr/>
        </p:nvSpPr>
        <p:spPr>
          <a:xfrm>
            <a:off x="4661828" y="3651844"/>
            <a:ext cx="2797800" cy="1693200"/>
          </a:xfrm>
          <a:prstGeom prst="roundRect">
            <a:avLst>
              <a:gd fmla="val 8293" name="adj"/>
            </a:avLst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63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Proponha</a:t>
            </a: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t-BR" sz="12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mentorias </a:t>
            </a:r>
            <a:endParaRPr b="1" sz="1200">
              <a:solidFill>
                <a:srgbClr val="074485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63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entre pares</a:t>
            </a:r>
            <a:endParaRPr b="1" sz="1200">
              <a:solidFill>
                <a:srgbClr val="074485"/>
              </a:solidFill>
              <a:highlight>
                <a:schemeClr val="accent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1e6bf3eefa5_0_1053"/>
          <p:cNvSpPr/>
          <p:nvPr/>
        </p:nvSpPr>
        <p:spPr>
          <a:xfrm>
            <a:off x="7824807" y="3651850"/>
            <a:ext cx="2797800" cy="1693200"/>
          </a:xfrm>
          <a:prstGeom prst="roundRect">
            <a:avLst>
              <a:gd fmla="val 7155" name="adj"/>
            </a:avLst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63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Estimule o benchmarking</a:t>
            </a: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 entre áreas e empresas (dentro e fora do grupo)</a:t>
            </a:r>
            <a:endParaRPr b="1" sz="12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g1e6bf3eefa5_0_1053"/>
          <p:cNvSpPr/>
          <p:nvPr/>
        </p:nvSpPr>
        <p:spPr>
          <a:xfrm>
            <a:off x="7824804" y="1733732"/>
            <a:ext cx="2797800" cy="1693200"/>
          </a:xfrm>
          <a:prstGeom prst="roundRect">
            <a:avLst>
              <a:gd fmla="val 5433" name="adj"/>
            </a:avLst>
          </a:prstGeom>
          <a:solidFill>
            <a:srgbClr val="FFFFFF"/>
          </a:solidFill>
          <a:ln cap="flat" cmpd="sng" w="19050">
            <a:solidFill>
              <a:srgbClr val="C8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63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74485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Incentive os colaboradores</a:t>
            </a:r>
            <a:r>
              <a:rPr b="1" lang="pt-BR" sz="1200">
                <a:solidFill>
                  <a:srgbClr val="074485"/>
                </a:solidFill>
                <a:latin typeface="Montserrat"/>
                <a:ea typeface="Montserrat"/>
                <a:cs typeface="Montserrat"/>
                <a:sym typeface="Montserrat"/>
              </a:rPr>
              <a:t> a buscarem diferentes formas de conhecimento e ampliarem seus repertórios</a:t>
            </a:r>
            <a:endParaRPr b="1" sz="1200">
              <a:solidFill>
                <a:srgbClr val="07448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g1e6bf3eefa5_0_1053"/>
          <p:cNvSpPr txBox="1"/>
          <p:nvPr/>
        </p:nvSpPr>
        <p:spPr>
          <a:xfrm>
            <a:off x="1456249" y="390075"/>
            <a:ext cx="91665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2700" lIns="172700" spcFirstLastPara="1" rIns="172700" wrap="square" tIns="172700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32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Como criar </a:t>
            </a:r>
            <a:r>
              <a:rPr b="1" lang="pt-BR" sz="3200">
                <a:solidFill>
                  <a:srgbClr val="002968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estímulos</a:t>
            </a:r>
            <a:r>
              <a:rPr b="1" lang="pt-BR" sz="32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 para a inovação colaborativa em seu</a:t>
            </a:r>
            <a:r>
              <a:rPr b="1" lang="pt-BR" sz="32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 time?</a:t>
            </a:r>
            <a:endParaRPr b="1" sz="32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6bbb6ac60_0_584"/>
          <p:cNvSpPr/>
          <p:nvPr/>
        </p:nvSpPr>
        <p:spPr>
          <a:xfrm>
            <a:off x="1237375" y="31302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0" name="Google Shape;230;g1e6bbb6ac60_0_584"/>
          <p:cNvSpPr/>
          <p:nvPr/>
        </p:nvSpPr>
        <p:spPr>
          <a:xfrm>
            <a:off x="2160850" y="3225698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1" name="Google Shape;231;g1e6bbb6ac60_0_584"/>
          <p:cNvSpPr/>
          <p:nvPr/>
        </p:nvSpPr>
        <p:spPr>
          <a:xfrm>
            <a:off x="3084325" y="3298998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g1e6bbb6ac60_0_584"/>
          <p:cNvSpPr/>
          <p:nvPr/>
        </p:nvSpPr>
        <p:spPr>
          <a:xfrm>
            <a:off x="1310800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g1e6bbb6ac60_0_584"/>
          <p:cNvSpPr/>
          <p:nvPr/>
        </p:nvSpPr>
        <p:spPr>
          <a:xfrm>
            <a:off x="2213300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4" name="Google Shape;234;g1e6bbb6ac60_0_584"/>
          <p:cNvSpPr/>
          <p:nvPr/>
        </p:nvSpPr>
        <p:spPr>
          <a:xfrm>
            <a:off x="3129300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5" name="Google Shape;235;g1e6bbb6ac60_0_584"/>
          <p:cNvSpPr/>
          <p:nvPr/>
        </p:nvSpPr>
        <p:spPr>
          <a:xfrm>
            <a:off x="4741437" y="31302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6" name="Google Shape;236;g1e6bbb6ac60_0_584"/>
          <p:cNvSpPr/>
          <p:nvPr/>
        </p:nvSpPr>
        <p:spPr>
          <a:xfrm>
            <a:off x="5664912" y="3225698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g1e6bbb6ac60_0_584"/>
          <p:cNvSpPr/>
          <p:nvPr/>
        </p:nvSpPr>
        <p:spPr>
          <a:xfrm>
            <a:off x="6588387" y="3298998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g1e6bbb6ac60_0_584"/>
          <p:cNvSpPr/>
          <p:nvPr/>
        </p:nvSpPr>
        <p:spPr>
          <a:xfrm>
            <a:off x="4814862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g1e6bbb6ac60_0_584"/>
          <p:cNvSpPr/>
          <p:nvPr/>
        </p:nvSpPr>
        <p:spPr>
          <a:xfrm>
            <a:off x="5717362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0" name="Google Shape;240;g1e6bbb6ac60_0_584"/>
          <p:cNvSpPr/>
          <p:nvPr/>
        </p:nvSpPr>
        <p:spPr>
          <a:xfrm>
            <a:off x="6633362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1" name="Google Shape;241;g1e6bbb6ac60_0_584"/>
          <p:cNvSpPr/>
          <p:nvPr/>
        </p:nvSpPr>
        <p:spPr>
          <a:xfrm>
            <a:off x="8177137" y="31302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2" name="Google Shape;242;g1e6bbb6ac60_0_584"/>
          <p:cNvSpPr/>
          <p:nvPr/>
        </p:nvSpPr>
        <p:spPr>
          <a:xfrm>
            <a:off x="9100612" y="3225698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3" name="Google Shape;243;g1e6bbb6ac60_0_584"/>
          <p:cNvSpPr/>
          <p:nvPr/>
        </p:nvSpPr>
        <p:spPr>
          <a:xfrm>
            <a:off x="10024087" y="3298998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g1e6bbb6ac60_0_584"/>
          <p:cNvSpPr/>
          <p:nvPr/>
        </p:nvSpPr>
        <p:spPr>
          <a:xfrm>
            <a:off x="8250562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5" name="Google Shape;245;g1e6bbb6ac60_0_584"/>
          <p:cNvSpPr/>
          <p:nvPr/>
        </p:nvSpPr>
        <p:spPr>
          <a:xfrm>
            <a:off x="9153062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6" name="Google Shape;246;g1e6bbb6ac60_0_584"/>
          <p:cNvSpPr/>
          <p:nvPr/>
        </p:nvSpPr>
        <p:spPr>
          <a:xfrm>
            <a:off x="10069062" y="4416123"/>
            <a:ext cx="817200" cy="876300"/>
          </a:xfrm>
          <a:prstGeom prst="rect">
            <a:avLst/>
          </a:prstGeom>
          <a:solidFill>
            <a:srgbClr val="3466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escreva aqui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6bf3eefa5_0_1027"/>
          <p:cNvSpPr/>
          <p:nvPr/>
        </p:nvSpPr>
        <p:spPr>
          <a:xfrm>
            <a:off x="3665250" y="1177498"/>
            <a:ext cx="4861500" cy="1173300"/>
          </a:xfrm>
          <a:prstGeom prst="roundRect">
            <a:avLst>
              <a:gd fmla="val 16667" name="adj"/>
            </a:avLst>
          </a:prstGeom>
          <a:solidFill>
            <a:srgbClr val="00296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e6bf3eefa5_0_1027"/>
          <p:cNvSpPr txBox="1"/>
          <p:nvPr>
            <p:ph idx="4294967295" type="ctrTitle"/>
          </p:nvPr>
        </p:nvSpPr>
        <p:spPr>
          <a:xfrm>
            <a:off x="3665250" y="1177498"/>
            <a:ext cx="48615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Brainstorming</a:t>
            </a:r>
            <a:endParaRPr b="0" i="0" sz="3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3" name="Google Shape;253;g1e6bf3eefa5_0_1027"/>
          <p:cNvSpPr txBox="1"/>
          <p:nvPr>
            <p:ph idx="4294967295" type="subTitle"/>
          </p:nvPr>
        </p:nvSpPr>
        <p:spPr>
          <a:xfrm>
            <a:off x="2092200" y="2656675"/>
            <a:ext cx="8007600" cy="20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Esta ferramenta nos permite abrir a mente para ter ideias diversas coletivamente e, a partir delas, </a:t>
            </a:r>
            <a:r>
              <a:rPr b="1" lang="pt-BR" sz="18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priorizar a melhor solução, praticando a colaboração na prática.</a:t>
            </a:r>
            <a:endParaRPr b="1" sz="18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Para aplicar a técnica, siga as orientações propostas nos três momentos do brainstorming e descritas nos slides a seguir.</a:t>
            </a:r>
            <a:endParaRPr sz="18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g1e6bf3eefa5_0_1027"/>
          <p:cNvPicPr preferRelativeResize="0"/>
          <p:nvPr/>
        </p:nvPicPr>
        <p:blipFill rotWithShape="1">
          <a:blip r:embed="rId3">
            <a:alphaModFix/>
          </a:blip>
          <a:srcRect b="0" l="44356" r="0" t="0"/>
          <a:stretch/>
        </p:blipFill>
        <p:spPr>
          <a:xfrm>
            <a:off x="0" y="988452"/>
            <a:ext cx="2109750" cy="37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e6bf3eefa5_0_1027"/>
          <p:cNvPicPr preferRelativeResize="0"/>
          <p:nvPr/>
        </p:nvPicPr>
        <p:blipFill rotWithShape="1">
          <a:blip r:embed="rId3">
            <a:alphaModFix/>
          </a:blip>
          <a:srcRect b="0" l="0" r="55642" t="0"/>
          <a:stretch/>
        </p:blipFill>
        <p:spPr>
          <a:xfrm>
            <a:off x="10510100" y="988452"/>
            <a:ext cx="1681900" cy="37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e6bf3eefa5_0_1027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1e6bf3eefa5_0_10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e6bf3eefa5_0_10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e6bf3eefa5_0_1027"/>
          <p:cNvPicPr preferRelativeResize="0"/>
          <p:nvPr/>
        </p:nvPicPr>
        <p:blipFill rotWithShape="1">
          <a:blip r:embed="rId6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6bbb6ac60_0_373"/>
          <p:cNvSpPr/>
          <p:nvPr/>
        </p:nvSpPr>
        <p:spPr>
          <a:xfrm>
            <a:off x="6091350" y="0"/>
            <a:ext cx="6096000" cy="6858000"/>
          </a:xfrm>
          <a:prstGeom prst="rect">
            <a:avLst/>
          </a:prstGeom>
          <a:solidFill>
            <a:srgbClr val="002968"/>
          </a:solidFill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e6bbb6ac60_0_373"/>
          <p:cNvSpPr txBox="1"/>
          <p:nvPr>
            <p:ph idx="4294967295" type="title"/>
          </p:nvPr>
        </p:nvSpPr>
        <p:spPr>
          <a:xfrm>
            <a:off x="1156200" y="417367"/>
            <a:ext cx="4238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pt-BR" sz="38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Pensamento divergente</a:t>
            </a:r>
            <a:endParaRPr b="1" sz="38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g1e6bbb6ac60_0_373"/>
          <p:cNvSpPr txBox="1"/>
          <p:nvPr/>
        </p:nvSpPr>
        <p:spPr>
          <a:xfrm>
            <a:off x="6600000" y="417367"/>
            <a:ext cx="4142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pt-BR" sz="4300" u="none" cap="none" strike="noStrike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Pensamento convergente</a:t>
            </a:r>
            <a:endParaRPr b="1" i="0" sz="4300" u="none" cap="none" strike="noStrike">
              <a:solidFill>
                <a:srgbClr val="C8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g1e6bbb6ac60_0_373"/>
          <p:cNvSpPr txBox="1"/>
          <p:nvPr/>
        </p:nvSpPr>
        <p:spPr>
          <a:xfrm>
            <a:off x="8538283" y="2270780"/>
            <a:ext cx="29829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spAutoFit/>
          </a:bodyPr>
          <a:lstStyle/>
          <a:p>
            <a:pPr indent="0" lvl="2" marL="88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300" u="none" cap="none" strike="noStrike">
                <a:solidFill>
                  <a:srgbClr val="C8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“Para ter uma boa ideia, você deve ter primeiro várias ideias” </a:t>
            </a:r>
            <a:endParaRPr i="0" sz="1300" u="none" cap="none" strike="noStrike">
              <a:solidFill>
                <a:srgbClr val="C8FF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2" marL="889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0" lang="pt-BR" sz="800" u="none" cap="none" strike="noStrike">
                <a:solidFill>
                  <a:srgbClr val="C8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Linus Pauling</a:t>
            </a:r>
            <a:endParaRPr sz="800">
              <a:solidFill>
                <a:srgbClr val="C8FF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8" name="Google Shape;268;g1e6bbb6ac60_0_373"/>
          <p:cNvSpPr/>
          <p:nvPr/>
        </p:nvSpPr>
        <p:spPr>
          <a:xfrm rot="-5400000">
            <a:off x="3416506" y="2605780"/>
            <a:ext cx="3181200" cy="2168700"/>
          </a:xfrm>
          <a:prstGeom prst="triangle">
            <a:avLst>
              <a:gd fmla="val 49707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e6bbb6ac60_0_373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g1e6bbb6ac60_0_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1e6bbb6ac60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1e6bbb6ac60_0_373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e6bbb6ac60_0_373"/>
          <p:cNvSpPr txBox="1"/>
          <p:nvPr/>
        </p:nvSpPr>
        <p:spPr>
          <a:xfrm>
            <a:off x="4462567" y="3397877"/>
            <a:ext cx="150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pt-BR" sz="16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CRIAR OPÇÕES</a:t>
            </a:r>
            <a:endParaRPr b="1" sz="14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g1e6bbb6ac60_0_373"/>
          <p:cNvSpPr txBox="1"/>
          <p:nvPr/>
        </p:nvSpPr>
        <p:spPr>
          <a:xfrm>
            <a:off x="1390307" y="4492018"/>
            <a:ext cx="3132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889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“Mentes são como paraquedas; somente funcionam quando abertas.” </a:t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2" marL="889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8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Thomas R. Dewar </a:t>
            </a:r>
            <a:endParaRPr sz="4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2" marL="889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t/>
            </a:r>
            <a:endParaRPr sz="90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75" name="Google Shape;275;g1e6bbb6ac60_0_373"/>
          <p:cNvCxnSpPr>
            <a:stCxn id="273" idx="2"/>
            <a:endCxn id="274" idx="3"/>
          </p:cNvCxnSpPr>
          <p:nvPr/>
        </p:nvCxnSpPr>
        <p:spPr>
          <a:xfrm rot="5400000">
            <a:off x="4210717" y="4295327"/>
            <a:ext cx="1317300" cy="692400"/>
          </a:xfrm>
          <a:prstGeom prst="bentConnector2">
            <a:avLst/>
          </a:prstGeom>
          <a:noFill/>
          <a:ln cap="flat" cmpd="sng" w="9525">
            <a:solidFill>
              <a:srgbClr val="0069A9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76" name="Google Shape;276;g1e6bbb6ac60_0_373"/>
          <p:cNvSpPr/>
          <p:nvPr/>
        </p:nvSpPr>
        <p:spPr>
          <a:xfrm flipH="1" rot="5400000">
            <a:off x="5585006" y="2605414"/>
            <a:ext cx="3181200" cy="2168700"/>
          </a:xfrm>
          <a:prstGeom prst="triangle">
            <a:avLst>
              <a:gd fmla="val 497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e6bbb6ac60_0_373"/>
          <p:cNvSpPr txBox="1"/>
          <p:nvPr/>
        </p:nvSpPr>
        <p:spPr>
          <a:xfrm>
            <a:off x="6164051" y="3397511"/>
            <a:ext cx="150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pt-BR" sz="16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FAZER</a:t>
            </a:r>
            <a:endParaRPr b="1" sz="16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pt-BR" sz="16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ESCOLHAS</a:t>
            </a:r>
            <a:endParaRPr b="1" sz="16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8" name="Google Shape;278;g1e6bbb6ac60_0_373"/>
          <p:cNvCxnSpPr>
            <a:stCxn id="277" idx="0"/>
            <a:endCxn id="267" idx="0"/>
          </p:cNvCxnSpPr>
          <p:nvPr/>
        </p:nvCxnSpPr>
        <p:spPr>
          <a:xfrm rot="-5400000">
            <a:off x="7910051" y="1277711"/>
            <a:ext cx="1126800" cy="3112800"/>
          </a:xfrm>
          <a:prstGeom prst="bentConnector3">
            <a:avLst>
              <a:gd fmla="val 121127" name="adj1"/>
            </a:avLst>
          </a:prstGeom>
          <a:noFill/>
          <a:ln cap="flat" cmpd="sng" w="9525">
            <a:solidFill>
              <a:srgbClr val="0069A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79" name="Google Shape;279;g1e6bbb6ac60_0_373"/>
          <p:cNvCxnSpPr/>
          <p:nvPr/>
        </p:nvCxnSpPr>
        <p:spPr>
          <a:xfrm flipH="1" rot="10800000">
            <a:off x="4579233" y="2603412"/>
            <a:ext cx="816600" cy="6216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g1e6bbb6ac60_0_373"/>
          <p:cNvCxnSpPr/>
          <p:nvPr/>
        </p:nvCxnSpPr>
        <p:spPr>
          <a:xfrm>
            <a:off x="6669550" y="2525607"/>
            <a:ext cx="807000" cy="6024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e6bbb6ac60_0_393"/>
          <p:cNvSpPr/>
          <p:nvPr/>
        </p:nvSpPr>
        <p:spPr>
          <a:xfrm rot="-5400000">
            <a:off x="1640600" y="1183983"/>
            <a:ext cx="5231700" cy="3678900"/>
          </a:xfrm>
          <a:prstGeom prst="triangle">
            <a:avLst>
              <a:gd fmla="val 49707" name="adj"/>
            </a:avLst>
          </a:prstGeom>
          <a:solidFill>
            <a:srgbClr val="EEEEEE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e6bbb6ac60_0_393"/>
          <p:cNvSpPr/>
          <p:nvPr/>
        </p:nvSpPr>
        <p:spPr>
          <a:xfrm flipH="1" rot="5400000">
            <a:off x="5319683" y="1183983"/>
            <a:ext cx="5231700" cy="3678900"/>
          </a:xfrm>
          <a:prstGeom prst="triangle">
            <a:avLst>
              <a:gd fmla="val 49707" name="adj"/>
            </a:avLst>
          </a:prstGeom>
          <a:solidFill>
            <a:srgbClr val="EEEEEE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e6bbb6ac60_0_393"/>
          <p:cNvSpPr/>
          <p:nvPr/>
        </p:nvSpPr>
        <p:spPr>
          <a:xfrm>
            <a:off x="1247517" y="2088073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00417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Momento de alinhar e inspirar os participantes. </a:t>
            </a:r>
            <a:endParaRPr sz="1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8" name="Google Shape;288;g1e6bbb6ac60_0_393"/>
          <p:cNvSpPr/>
          <p:nvPr/>
        </p:nvSpPr>
        <p:spPr>
          <a:xfrm>
            <a:off x="1247517" y="3987225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00417C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é preciso pensar em tudo de uma vez. Você pode gerar ideias em zonas diferentes.</a:t>
            </a:r>
            <a:endParaRPr sz="1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9" name="Google Shape;289;g1e6bbb6ac60_0_393"/>
          <p:cNvSpPr/>
          <p:nvPr/>
        </p:nvSpPr>
        <p:spPr>
          <a:xfrm>
            <a:off x="4610702" y="2088065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Medium"/>
                <a:ea typeface="Montserrat Medium"/>
                <a:cs typeface="Montserrat Medium"/>
                <a:sym typeface="Montserrat Medium"/>
              </a:rPr>
              <a:t>Não é sobre o que é “certo”, sobre o que é provável e possível.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Medium"/>
                <a:ea typeface="Montserrat Medium"/>
                <a:cs typeface="Montserrat Medium"/>
                <a:sym typeface="Montserrat Medium"/>
              </a:rPr>
              <a:t>Estar aberto a ideias malucas.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g1e6bbb6ac60_0_393"/>
          <p:cNvSpPr/>
          <p:nvPr/>
        </p:nvSpPr>
        <p:spPr>
          <a:xfrm>
            <a:off x="4610702" y="3048413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Medium"/>
                <a:ea typeface="Montserrat Medium"/>
                <a:cs typeface="Montserrat Medium"/>
                <a:sym typeface="Montserrat Medium"/>
              </a:rPr>
              <a:t>Aumentar a quantidade de opções com rapidez!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1" name="Google Shape;291;g1e6bbb6ac60_0_393"/>
          <p:cNvSpPr/>
          <p:nvPr/>
        </p:nvSpPr>
        <p:spPr>
          <a:xfrm>
            <a:off x="7973886" y="2088065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Medium"/>
                <a:ea typeface="Montserrat Medium"/>
                <a:cs typeface="Montserrat Medium"/>
                <a:sym typeface="Montserrat Medium"/>
              </a:rPr>
              <a:t>Reduzir opções com métodos de priorização ou votação rápida.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2" name="Google Shape;292;g1e6bbb6ac60_0_393"/>
          <p:cNvSpPr/>
          <p:nvPr/>
        </p:nvSpPr>
        <p:spPr>
          <a:xfrm>
            <a:off x="7973886" y="3181005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Medium"/>
                <a:ea typeface="Montserrat Medium"/>
                <a:cs typeface="Montserrat Medium"/>
                <a:sym typeface="Montserrat Medium"/>
              </a:rPr>
              <a:t>Compreender, agrupar, ranquear ou categorizar opções.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3" name="Google Shape;293;g1e6bbb6ac60_0_393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g1e6bbb6ac60_0_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e6bbb6ac60_0_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e6bbb6ac60_0_393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e6bbb6ac60_0_393"/>
          <p:cNvSpPr txBox="1"/>
          <p:nvPr/>
        </p:nvSpPr>
        <p:spPr>
          <a:xfrm>
            <a:off x="1247517" y="1470164"/>
            <a:ext cx="297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25" spcFirstLastPara="1" rIns="60925" wrap="square" tIns="609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00417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Preparação</a:t>
            </a:r>
            <a:endParaRPr sz="2300">
              <a:solidFill>
                <a:srgbClr val="00417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8" name="Google Shape;298;g1e6bbb6ac60_0_393"/>
          <p:cNvSpPr txBox="1"/>
          <p:nvPr/>
        </p:nvSpPr>
        <p:spPr>
          <a:xfrm>
            <a:off x="4610700" y="1470164"/>
            <a:ext cx="297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25" spcFirstLastPara="1" rIns="60925" wrap="square" tIns="609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00417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Geração de Ideias</a:t>
            </a:r>
            <a:endParaRPr sz="2300">
              <a:solidFill>
                <a:srgbClr val="00417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9" name="Google Shape;299;g1e6bbb6ac60_0_393"/>
          <p:cNvSpPr txBox="1"/>
          <p:nvPr/>
        </p:nvSpPr>
        <p:spPr>
          <a:xfrm>
            <a:off x="7973883" y="1470164"/>
            <a:ext cx="297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25" spcFirstLastPara="1" rIns="60925" wrap="square" tIns="609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00417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Seleção de Ideias</a:t>
            </a:r>
            <a:endParaRPr sz="2300">
              <a:solidFill>
                <a:srgbClr val="00417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300" name="Google Shape;300;g1e6bbb6ac60_0_393"/>
          <p:cNvCxnSpPr/>
          <p:nvPr/>
        </p:nvCxnSpPr>
        <p:spPr>
          <a:xfrm flipH="1" rot="10800000">
            <a:off x="3848200" y="667981"/>
            <a:ext cx="1887300" cy="1353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g1e6bbb6ac60_0_393"/>
          <p:cNvCxnSpPr/>
          <p:nvPr/>
        </p:nvCxnSpPr>
        <p:spPr>
          <a:xfrm flipH="1">
            <a:off x="6550800" y="4050090"/>
            <a:ext cx="1744500" cy="12525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2" name="Google Shape;302;g1e6bbb6ac60_0_393"/>
          <p:cNvSpPr/>
          <p:nvPr/>
        </p:nvSpPr>
        <p:spPr>
          <a:xfrm>
            <a:off x="4610702" y="3987216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Medium"/>
                <a:ea typeface="Montserrat Medium"/>
                <a:cs typeface="Montserrat Medium"/>
                <a:sym typeface="Montserrat Medium"/>
              </a:rPr>
              <a:t>Quanto mais pessoas gerando ideias, melhor!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3" name="Google Shape;303;g1e6bbb6ac60_0_393"/>
          <p:cNvSpPr/>
          <p:nvPr/>
        </p:nvSpPr>
        <p:spPr>
          <a:xfrm>
            <a:off x="1247517" y="3027102"/>
            <a:ext cx="2970600" cy="802800"/>
          </a:xfrm>
          <a:prstGeom prst="roundRect">
            <a:avLst>
              <a:gd fmla="val 16667" name="adj"/>
            </a:avLst>
          </a:prstGeom>
          <a:solidFill>
            <a:srgbClr val="00417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É possível fazer dinâmicas para soltar a criatividade</a:t>
            </a:r>
            <a:endParaRPr sz="1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e6bf3eefa5_0_1040"/>
          <p:cNvSpPr/>
          <p:nvPr/>
        </p:nvSpPr>
        <p:spPr>
          <a:xfrm>
            <a:off x="3665250" y="1177498"/>
            <a:ext cx="4861500" cy="1173300"/>
          </a:xfrm>
          <a:prstGeom prst="roundRect">
            <a:avLst>
              <a:gd fmla="val 16667" name="adj"/>
            </a:avLst>
          </a:prstGeom>
          <a:solidFill>
            <a:srgbClr val="00296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1e6bf3eefa5_0_1040"/>
          <p:cNvSpPr txBox="1"/>
          <p:nvPr>
            <p:ph idx="4294967295" type="ctrTitle"/>
          </p:nvPr>
        </p:nvSpPr>
        <p:spPr>
          <a:xfrm>
            <a:off x="3665250" y="1031798"/>
            <a:ext cx="48615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t-BR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SCAMPER</a:t>
            </a:r>
            <a:endParaRPr b="0" i="0" sz="3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0" name="Google Shape;310;g1e6bf3eefa5_0_1040"/>
          <p:cNvSpPr txBox="1"/>
          <p:nvPr>
            <p:ph idx="4294967295" type="subTitle"/>
          </p:nvPr>
        </p:nvSpPr>
        <p:spPr>
          <a:xfrm>
            <a:off x="2092200" y="2452700"/>
            <a:ext cx="8007600" cy="30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O nome remete a um acrônimo para: Substituir, Combinar, Adaptar, Modificar, Propor, Eliminar, Reorganizar.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Esta metodologia apresenta uma abordagem para gerar a inovação a partir de diferentes perspectivas. </a:t>
            </a:r>
            <a:endParaRPr sz="17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Para aplicar a técnica, defina um produto, processo ou serviço que apresente </a:t>
            </a:r>
            <a:r>
              <a:rPr b="1" lang="pt-BR" sz="1700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problemas ou necessite ser aprimorado e, juntamente a seu time, preencha cada espaço da estrutura apresentada a seguir respondendo às perguntas.</a:t>
            </a:r>
            <a:endParaRPr sz="1700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F2E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1" name="Google Shape;311;g1e6bf3eefa5_0_1040"/>
          <p:cNvPicPr preferRelativeResize="0"/>
          <p:nvPr/>
        </p:nvPicPr>
        <p:blipFill rotWithShape="1">
          <a:blip r:embed="rId3">
            <a:alphaModFix/>
          </a:blip>
          <a:srcRect b="0" l="44356" r="0" t="0"/>
          <a:stretch/>
        </p:blipFill>
        <p:spPr>
          <a:xfrm>
            <a:off x="0" y="988452"/>
            <a:ext cx="2109750" cy="37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1e6bf3eefa5_0_1040"/>
          <p:cNvPicPr preferRelativeResize="0"/>
          <p:nvPr/>
        </p:nvPicPr>
        <p:blipFill rotWithShape="1">
          <a:blip r:embed="rId3">
            <a:alphaModFix/>
          </a:blip>
          <a:srcRect b="0" l="0" r="55642" t="0"/>
          <a:stretch/>
        </p:blipFill>
        <p:spPr>
          <a:xfrm>
            <a:off x="10510100" y="988452"/>
            <a:ext cx="1681900" cy="37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1e6bf3eefa5_0_1040"/>
          <p:cNvSpPr/>
          <p:nvPr/>
        </p:nvSpPr>
        <p:spPr>
          <a:xfrm>
            <a:off x="0" y="5886367"/>
            <a:ext cx="12192000" cy="9711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1e6bf3eefa5_0_10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700" y="5262667"/>
            <a:ext cx="2216664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e6bf3eefa5_0_10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3267" y="6220433"/>
            <a:ext cx="2560775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1e6bf3eefa5_0_1040"/>
          <p:cNvPicPr preferRelativeResize="0"/>
          <p:nvPr/>
        </p:nvPicPr>
        <p:blipFill rotWithShape="1">
          <a:blip r:embed="rId6">
            <a:alphaModFix/>
          </a:blip>
          <a:srcRect b="13811" l="1719" r="0" t="63181"/>
          <a:stretch/>
        </p:blipFill>
        <p:spPr>
          <a:xfrm>
            <a:off x="2752733" y="5953317"/>
            <a:ext cx="3743417" cy="87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2022-06-06T21:39:13Z</dcterms:created>
  <dc:creator>Dara</dc:creator>
</cp:coreProperties>
</file>