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Manrope"/>
      <p:regular r:id="rId16"/>
      <p:bold r:id="rId17"/>
    </p:embeddedFont>
    <p:embeddedFont>
      <p:font typeface="Montserrat ExtraBold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96Ckob8lVWxwBSeTBO3d3ciBZ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Manrope-bold.fntdata"/><Relationship Id="rId16" Type="http://schemas.openxmlformats.org/officeDocument/2006/relationships/font" Target="fonts/Manrope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ExtraBold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ExtraBold-bold.fntdata"/><Relationship Id="rId7" Type="http://schemas.openxmlformats.org/officeDocument/2006/relationships/slide" Target="slides/slide3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bg>
      <p:bgPr>
        <a:solidFill>
          <a:srgbClr val="002969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/>
          <p:nvPr/>
        </p:nvSpPr>
        <p:spPr>
          <a:xfrm>
            <a:off x="-11960900" y="887100"/>
            <a:ext cx="17508600" cy="4353900"/>
          </a:xfrm>
          <a:prstGeom prst="roundRect">
            <a:avLst>
              <a:gd fmla="val 50000" name="adj"/>
            </a:avLst>
          </a:prstGeom>
          <a:solidFill>
            <a:srgbClr val="273F8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3"/>
          <p:cNvSpPr txBox="1"/>
          <p:nvPr/>
        </p:nvSpPr>
        <p:spPr>
          <a:xfrm>
            <a:off x="526050" y="1275443"/>
            <a:ext cx="5715000" cy="35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1E42"/>
              </a:buClr>
              <a:buSzPts val="3400"/>
              <a:buFont typeface="Arial"/>
              <a:buNone/>
            </a:pPr>
            <a:r>
              <a:rPr lang="pt-BR" sz="54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CANVAS </a:t>
            </a:r>
            <a:endParaRPr sz="54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1E42"/>
              </a:buClr>
              <a:buSzPts val="3400"/>
              <a:buFont typeface="Arial"/>
              <a:buNone/>
            </a:pPr>
            <a:r>
              <a:rPr b="1" lang="pt-BR" sz="5400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DE TIME</a:t>
            </a:r>
            <a:endParaRPr b="1" sz="5400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Google Shape;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17">
            <a:off x="4262066" y="4159250"/>
            <a:ext cx="1285628" cy="128564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/>
          <p:nvPr/>
        </p:nvSpPr>
        <p:spPr>
          <a:xfrm>
            <a:off x="15150" y="5907760"/>
            <a:ext cx="12223200" cy="9738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046" y="5282469"/>
            <a:ext cx="2224266" cy="2224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1599" y="6242678"/>
            <a:ext cx="2569556" cy="342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"/>
          <p:cNvPicPr preferRelativeResize="0"/>
          <p:nvPr/>
        </p:nvPicPr>
        <p:blipFill rotWithShape="1">
          <a:blip r:embed="rId5">
            <a:alphaModFix/>
          </a:blip>
          <a:srcRect b="13812" l="1719" r="0" t="63181"/>
          <a:stretch/>
        </p:blipFill>
        <p:spPr>
          <a:xfrm>
            <a:off x="2774909" y="5974880"/>
            <a:ext cx="3752970" cy="878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/>
        </p:nvSpPr>
        <p:spPr>
          <a:xfrm>
            <a:off x="7200875" y="2217950"/>
            <a:ext cx="30000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7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como gerar conexão </a:t>
            </a:r>
            <a:r>
              <a:rPr b="1" lang="pt-BR" sz="3700">
                <a:solidFill>
                  <a:srgbClr val="0D3056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na prática!</a:t>
            </a:r>
            <a:endParaRPr b="1" sz="5300">
              <a:solidFill>
                <a:srgbClr val="0D3056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3"/>
          <p:cNvSpPr txBox="1"/>
          <p:nvPr/>
        </p:nvSpPr>
        <p:spPr>
          <a:xfrm>
            <a:off x="658000" y="1779375"/>
            <a:ext cx="28545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400">
                <a:solidFill>
                  <a:srgbClr val="34669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ferramenta 6</a:t>
            </a:r>
            <a:endParaRPr i="1" sz="2400">
              <a:solidFill>
                <a:srgbClr val="34669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95425" y="721676"/>
            <a:ext cx="1218925" cy="121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>
  <p:cSld name="Título e Conteúd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/>
          <p:nvPr/>
        </p:nvSpPr>
        <p:spPr>
          <a:xfrm>
            <a:off x="0" y="0"/>
            <a:ext cx="12191991" cy="15664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6"/>
          <p:cNvSpPr txBox="1"/>
          <p:nvPr/>
        </p:nvSpPr>
        <p:spPr>
          <a:xfrm>
            <a:off x="2209060" y="688932"/>
            <a:ext cx="7773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pt-BR" sz="14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O Canvas do Time é uma ferramenta que ajuda o time a se alinhar diante de tarefas, projetos, expectativas e objetivos por meio da criação de conexões e uma visão comum.</a:t>
            </a:r>
            <a:endParaRPr i="0" sz="14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" name="Google Shape;20;p6"/>
          <p:cNvSpPr txBox="1"/>
          <p:nvPr/>
        </p:nvSpPr>
        <p:spPr>
          <a:xfrm>
            <a:off x="4317145" y="211925"/>
            <a:ext cx="3557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25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Mão na massa!</a:t>
            </a:r>
            <a:endParaRPr i="0" sz="25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21;p6"/>
          <p:cNvSpPr txBox="1"/>
          <p:nvPr/>
        </p:nvSpPr>
        <p:spPr>
          <a:xfrm>
            <a:off x="684311" y="1851097"/>
            <a:ext cx="46233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700" u="none" cap="none" strike="noStrike">
                <a:solidFill>
                  <a:srgbClr val="074485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  <a:endParaRPr i="0" sz="1500" u="none" cap="none" strike="noStrike">
              <a:solidFill>
                <a:srgbClr val="07448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300" u="none" cap="none" strike="noStrike">
                <a:solidFill>
                  <a:srgbClr val="074485"/>
                </a:solidFill>
                <a:latin typeface="Montserrat"/>
                <a:ea typeface="Montserrat"/>
                <a:cs typeface="Montserrat"/>
                <a:sym typeface="Montserrat"/>
              </a:rPr>
              <a:t>Compreender melhor e com </a:t>
            </a:r>
            <a:r>
              <a:rPr b="1" i="0" lang="pt-BR" sz="1300" u="none" cap="none" strike="noStrike">
                <a:solidFill>
                  <a:srgbClr val="074485"/>
                </a:solidFill>
                <a:latin typeface="Montserrat"/>
                <a:ea typeface="Montserrat"/>
                <a:cs typeface="Montserrat"/>
                <a:sym typeface="Montserrat"/>
              </a:rPr>
              <a:t>mais empatia as necessidades do time</a:t>
            </a:r>
            <a:r>
              <a:rPr i="0" lang="pt-BR" sz="1300" u="none" cap="none" strike="noStrike">
                <a:solidFill>
                  <a:srgbClr val="074485"/>
                </a:solidFill>
                <a:latin typeface="Montserrat"/>
                <a:ea typeface="Montserrat"/>
                <a:cs typeface="Montserrat"/>
                <a:sym typeface="Montserrat"/>
              </a:rPr>
              <a:t>, bem como </a:t>
            </a:r>
            <a:r>
              <a:rPr b="1" i="0" lang="pt-BR" sz="1300" u="none" cap="none" strike="noStrike">
                <a:solidFill>
                  <a:srgbClr val="074485"/>
                </a:solidFill>
                <a:latin typeface="Montserrat"/>
                <a:ea typeface="Montserrat"/>
                <a:cs typeface="Montserrat"/>
                <a:sym typeface="Montserrat"/>
              </a:rPr>
              <a:t>gerar maior conexão entre líder e liderados.</a:t>
            </a:r>
            <a:endParaRPr b="1" i="0" sz="1300" u="none" cap="none" strike="noStrike">
              <a:solidFill>
                <a:srgbClr val="07448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Google Shape;22;p6"/>
          <p:cNvSpPr txBox="1"/>
          <p:nvPr/>
        </p:nvSpPr>
        <p:spPr>
          <a:xfrm>
            <a:off x="619737" y="3295263"/>
            <a:ext cx="47421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pt-BR" sz="15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Como fazer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pt-BR" sz="13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1. </a:t>
            </a: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Reserve uma agenda com seu time, presencial ou virtual;</a:t>
            </a:r>
            <a:endParaRPr i="0" sz="11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pt-BR" sz="13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2. </a:t>
            </a: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Conduza o preenchimento conjunto da ferramenta com o auxílio das questões presentes em cada campo da ferramenta. </a:t>
            </a:r>
            <a:endParaRPr i="0" sz="11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74485"/>
              </a:buClr>
              <a:buSzPts val="1100"/>
              <a:buFont typeface="Montserrat Medium"/>
              <a:buChar char="•"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equipe deve preencher cada campo de uma vez, seguindo a ordem da numeração indicada no título do campo;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4485"/>
              </a:buClr>
              <a:buSzPts val="1100"/>
              <a:buFont typeface="Montserrat Medium"/>
              <a:buChar char="•"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Imediatamente após o preenchimento de cada campo, oriente uma discussão acerca dos principais pontos levantados. Dessa forma, o que foi levantado em cada campo da ferramenta guiará o preenchimento do campo seguinte;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4485"/>
              </a:buClr>
              <a:buSzPts val="1100"/>
              <a:buFont typeface="Montserrat Medium"/>
              <a:buChar char="•"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Ao final, conduza uma discussão acerca das principais conclusões geradas.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3" name="Google Shape;23;p6"/>
          <p:cNvSpPr txBox="1"/>
          <p:nvPr/>
        </p:nvSpPr>
        <p:spPr>
          <a:xfrm>
            <a:off x="6824871" y="1851097"/>
            <a:ext cx="47421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pt-BR" sz="1500" u="none" cap="none" strike="noStrike">
                <a:solidFill>
                  <a:srgbClr val="023770"/>
                </a:solidFill>
                <a:highlight>
                  <a:srgbClr val="C8FF00"/>
                </a:highlight>
                <a:latin typeface="Montserrat ExtraBold"/>
                <a:ea typeface="Montserrat ExtraBold"/>
                <a:cs typeface="Montserrat ExtraBold"/>
                <a:sym typeface="Montserrat ExtraBold"/>
              </a:rPr>
              <a:t>Orientações importantes</a:t>
            </a:r>
            <a:endParaRPr i="0" sz="1500" u="none" cap="none" strike="noStrike">
              <a:solidFill>
                <a:srgbClr val="023770"/>
              </a:solidFill>
              <a:highlight>
                <a:srgbClr val="C8FF00"/>
              </a:highlight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Sugere-se que o link seja enviado para todos os membros do time, de forma que cada um deles possa fazer suas sugestões. Projete a sua tela para permitir uma discussão conjunta mais produtiva. 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Você pode também imprimir o canvas e realizar o preenchimento por meio de post-its. Lembre-se, porém, de registrar o resultado final anotando na versão virtual ou tirando uma foto.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100" u="none" cap="none" strike="noStrike">
                <a:solidFill>
                  <a:srgbClr val="074485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Vamos lá?</a:t>
            </a:r>
            <a:endParaRPr i="0" sz="1300" u="none" cap="none" strike="noStrike">
              <a:solidFill>
                <a:srgbClr val="074485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24" name="Google Shape;24;p6"/>
          <p:cNvCxnSpPr/>
          <p:nvPr/>
        </p:nvCxnSpPr>
        <p:spPr>
          <a:xfrm>
            <a:off x="6093347" y="1890071"/>
            <a:ext cx="0" cy="4282699"/>
          </a:xfrm>
          <a:prstGeom prst="straightConnector1">
            <a:avLst/>
          </a:prstGeom>
          <a:noFill/>
          <a:ln cap="flat" cmpd="sng" w="19050">
            <a:solidFill>
              <a:srgbClr val="02377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bg>
      <p:bgPr>
        <a:solidFill>
          <a:srgbClr val="EFEFEF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7"/>
          <p:cNvGrpSpPr/>
          <p:nvPr/>
        </p:nvGrpSpPr>
        <p:grpSpPr>
          <a:xfrm>
            <a:off x="493046" y="690877"/>
            <a:ext cx="11248413" cy="5789436"/>
            <a:chOff x="1138990" y="977197"/>
            <a:chExt cx="9904755" cy="5597023"/>
          </a:xfrm>
        </p:grpSpPr>
        <p:sp>
          <p:nvSpPr>
            <p:cNvPr id="27" name="Google Shape;27;p7"/>
            <p:cNvSpPr/>
            <p:nvPr/>
          </p:nvSpPr>
          <p:spPr>
            <a:xfrm>
              <a:off x="1148255" y="977197"/>
              <a:ext cx="9895489" cy="5597023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7"/>
            <p:cNvSpPr/>
            <p:nvPr/>
          </p:nvSpPr>
          <p:spPr>
            <a:xfrm>
              <a:off x="6096001" y="977197"/>
              <a:ext cx="4947744" cy="5597023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>
              <a:off x="8761228" y="977197"/>
              <a:ext cx="2282515" cy="5597023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7"/>
            <p:cNvSpPr/>
            <p:nvPr/>
          </p:nvSpPr>
          <p:spPr>
            <a:xfrm rot="-5400000">
              <a:off x="7738884" y="3269358"/>
              <a:ext cx="1661975" cy="4947744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7"/>
            <p:cNvSpPr/>
            <p:nvPr/>
          </p:nvSpPr>
          <p:spPr>
            <a:xfrm>
              <a:off x="6092456" y="977197"/>
              <a:ext cx="2668771" cy="2063715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7"/>
            <p:cNvSpPr/>
            <p:nvPr/>
          </p:nvSpPr>
          <p:spPr>
            <a:xfrm>
              <a:off x="1148254" y="977197"/>
              <a:ext cx="2282515" cy="5597023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7"/>
            <p:cNvSpPr/>
            <p:nvPr/>
          </p:nvSpPr>
          <p:spPr>
            <a:xfrm>
              <a:off x="3421912" y="977197"/>
              <a:ext cx="2668771" cy="2063715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7"/>
            <p:cNvSpPr/>
            <p:nvPr/>
          </p:nvSpPr>
          <p:spPr>
            <a:xfrm rot="-5400000">
              <a:off x="2781875" y="3269358"/>
              <a:ext cx="1661975" cy="4947744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7"/>
            <p:cNvSpPr/>
            <p:nvPr/>
          </p:nvSpPr>
          <p:spPr>
            <a:xfrm>
              <a:off x="5007327" y="2240262"/>
              <a:ext cx="2158813" cy="2038826"/>
            </a:xfrm>
            <a:prstGeom prst="heart">
              <a:avLst/>
            </a:prstGeom>
            <a:solidFill>
              <a:schemeClr val="lt1"/>
            </a:solidFill>
            <a:ln cap="flat" cmpd="sng" w="38100">
              <a:solidFill>
                <a:srgbClr val="0237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36;p7"/>
          <p:cNvSpPr txBox="1"/>
          <p:nvPr/>
        </p:nvSpPr>
        <p:spPr>
          <a:xfrm>
            <a:off x="530512" y="725843"/>
            <a:ext cx="1954341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1. Pessoas e papéis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3107338" y="728128"/>
            <a:ext cx="2188353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4. Objetivos comuns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38" name="Google Shape;38;p7"/>
          <p:cNvSpPr txBox="1"/>
          <p:nvPr/>
        </p:nvSpPr>
        <p:spPr>
          <a:xfrm>
            <a:off x="6129323" y="727821"/>
            <a:ext cx="1278891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6. Valores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9143260" y="737661"/>
            <a:ext cx="2122166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9. Regras e atividades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7787266" y="2858993"/>
            <a:ext cx="13604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5. Desejos e expectativas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3083945" y="2860192"/>
            <a:ext cx="175560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3. Objetivos pessoais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93044" y="4769134"/>
            <a:ext cx="2649488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7. Forças e oportunidades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3" name="Google Shape;43;p7"/>
          <p:cNvSpPr txBox="1"/>
          <p:nvPr/>
        </p:nvSpPr>
        <p:spPr>
          <a:xfrm>
            <a:off x="6111991" y="4787406"/>
            <a:ext cx="2218608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8. Fraquezas e riscos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4" name="Google Shape;44;p7"/>
          <p:cNvSpPr txBox="1"/>
          <p:nvPr/>
        </p:nvSpPr>
        <p:spPr>
          <a:xfrm>
            <a:off x="530513" y="983923"/>
            <a:ext cx="188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Quem são as pessoas do time e qual o papel ou função que cada uma exerce na equipe? </a:t>
            </a:r>
            <a:endParaRPr i="1" sz="8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" name="Google Shape;45;p7"/>
          <p:cNvSpPr txBox="1"/>
          <p:nvPr/>
        </p:nvSpPr>
        <p:spPr>
          <a:xfrm>
            <a:off x="3120964" y="983923"/>
            <a:ext cx="2603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objetivos pessoais nós temos em comum? </a:t>
            </a:r>
            <a:endParaRPr i="1" sz="15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5425649" y="2520112"/>
            <a:ext cx="1322036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23770"/>
                </a:solidFill>
                <a:latin typeface="Manrope"/>
                <a:ea typeface="Manrope"/>
                <a:cs typeface="Manrope"/>
                <a:sym typeface="Manrope"/>
              </a:rPr>
              <a:t>2. Propósito</a:t>
            </a:r>
            <a:endParaRPr b="1" i="0" sz="1400" u="none" cap="none" strike="noStrike">
              <a:solidFill>
                <a:srgbClr val="023770"/>
              </a:solidFill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4454097" y="98850"/>
            <a:ext cx="32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2400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CANVAS DO TIME</a:t>
            </a:r>
            <a:endParaRPr i="0" sz="200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7"/>
          <p:cNvSpPr txBox="1"/>
          <p:nvPr/>
        </p:nvSpPr>
        <p:spPr>
          <a:xfrm>
            <a:off x="5380903" y="2736554"/>
            <a:ext cx="141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i="1"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Porque estamos fazendo o que fazemos? </a:t>
            </a:r>
            <a:endParaRPr i="1"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3074679" y="3339738"/>
            <a:ext cx="167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os nossos objetivos pessoais individuais nessa equipe?</a:t>
            </a:r>
            <a:endParaRPr i="1" sz="15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7557261" y="3324327"/>
            <a:ext cx="158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 que esperamos ou desejamos alcançar como time? </a:t>
            </a:r>
            <a:endParaRPr i="1" sz="8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1" name="Google Shape;51;p7"/>
          <p:cNvSpPr txBox="1"/>
          <p:nvPr/>
        </p:nvSpPr>
        <p:spPr>
          <a:xfrm>
            <a:off x="6132997" y="967937"/>
            <a:ext cx="174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os valores que devem orientar as ações do nosso time?</a:t>
            </a:r>
            <a:endParaRPr i="1" sz="15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2" name="Google Shape;52;p7"/>
          <p:cNvSpPr txBox="1"/>
          <p:nvPr/>
        </p:nvSpPr>
        <p:spPr>
          <a:xfrm>
            <a:off x="493043" y="5011338"/>
            <a:ext cx="2329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as habilidades que temos na equipe que nos ajudarão a alcançar nossos objetivos?</a:t>
            </a:r>
            <a:endParaRPr i="1" sz="8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" name="Google Shape;53;p7"/>
          <p:cNvSpPr txBox="1"/>
          <p:nvPr/>
        </p:nvSpPr>
        <p:spPr>
          <a:xfrm>
            <a:off x="6108042" y="5029610"/>
            <a:ext cx="285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as fraquezas que temos individualmente e em equipe e os obstáculos que enfrentaremos para atingir nossos objetivos?</a:t>
            </a:r>
            <a:endParaRPr i="1" sz="8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9145163" y="1045438"/>
            <a:ext cx="2177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i="1" lang="pt-BR" sz="8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as regras e atividades que queremos adotar depois de fazer esse canvas para agir em prol de nossos objetivos e de forma alinhada a nosso propósito e valores?</a:t>
            </a:r>
            <a:endParaRPr i="1" sz="1500" u="none" cap="none" strike="noStrike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EBE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/>
        </p:nvSpPr>
        <p:spPr>
          <a:xfrm>
            <a:off x="686898" y="1513994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3229193" y="1307120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6143752" y="1513944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9209093" y="2004193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3229156" y="4245224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7031209" y="3968236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774823" y="5674431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6143789" y="5547431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5110790" y="3218431"/>
            <a:ext cx="197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pt-BR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Insira texto aqui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2022-06-06T21:39:13Z</dcterms:created>
  <dc:creator>Dara</dc:creator>
</cp:coreProperties>
</file>