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Montserrat Medium"/>
      <p:regular r:id="rId12"/>
      <p:bold r:id="rId13"/>
      <p:italic r:id="rId14"/>
      <p:boldItalic r:id="rId15"/>
    </p:embeddedFont>
    <p:embeddedFont>
      <p:font typeface="Manrope"/>
      <p:regular r:id="rId16"/>
      <p:bold r:id="rId17"/>
    </p:embeddedFont>
    <p:embeddedFont>
      <p:font typeface="Montserrat ExtraBold"/>
      <p:bold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g96Ckob8lVWxwBSeTBO3d3ciBZ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3" Type="http://schemas.openxmlformats.org/officeDocument/2006/relationships/font" Target="fonts/MontserratMedium-bold.fntdata"/><Relationship Id="rId12" Type="http://schemas.openxmlformats.org/officeDocument/2006/relationships/font" Target="fonts/MontserratMedium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bold.fntdata"/><Relationship Id="rId15" Type="http://schemas.openxmlformats.org/officeDocument/2006/relationships/font" Target="fonts/MontserratMedium-boldItalic.fntdata"/><Relationship Id="rId14" Type="http://schemas.openxmlformats.org/officeDocument/2006/relationships/font" Target="fonts/MontserratMedium-italic.fntdata"/><Relationship Id="rId17" Type="http://schemas.openxmlformats.org/officeDocument/2006/relationships/font" Target="fonts/Manrope-bold.fntdata"/><Relationship Id="rId16" Type="http://schemas.openxmlformats.org/officeDocument/2006/relationships/font" Target="fonts/Manrope-regular.fntdata"/><Relationship Id="rId5" Type="http://schemas.openxmlformats.org/officeDocument/2006/relationships/slide" Target="slides/slide1.xml"/><Relationship Id="rId19" Type="http://schemas.openxmlformats.org/officeDocument/2006/relationships/font" Target="fonts/MontserratExtraBold-boldItalic.fntdata"/><Relationship Id="rId6" Type="http://schemas.openxmlformats.org/officeDocument/2006/relationships/slide" Target="slides/slide2.xml"/><Relationship Id="rId18" Type="http://schemas.openxmlformats.org/officeDocument/2006/relationships/font" Target="fonts/MontserratExtraBold-bold.fntdata"/><Relationship Id="rId7" Type="http://schemas.openxmlformats.org/officeDocument/2006/relationships/slide" Target="slides/slide3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7" name="Google Shape;5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5" name="Google Shape;6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bg>
      <p:bgPr>
        <a:solidFill>
          <a:srgbClr val="002969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3"/>
          <p:cNvSpPr/>
          <p:nvPr/>
        </p:nvSpPr>
        <p:spPr>
          <a:xfrm>
            <a:off x="-11960900" y="887100"/>
            <a:ext cx="17508600" cy="4353900"/>
          </a:xfrm>
          <a:prstGeom prst="roundRect">
            <a:avLst>
              <a:gd fmla="val 50000" name="adj"/>
            </a:avLst>
          </a:prstGeom>
          <a:solidFill>
            <a:srgbClr val="273F82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3"/>
          <p:cNvSpPr txBox="1"/>
          <p:nvPr/>
        </p:nvSpPr>
        <p:spPr>
          <a:xfrm>
            <a:off x="526050" y="1275443"/>
            <a:ext cx="5715000" cy="35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1E42"/>
              </a:buClr>
              <a:buSzPts val="3400"/>
              <a:buFont typeface="Arial"/>
              <a:buNone/>
            </a:pPr>
            <a:r>
              <a:rPr lang="pt-BR" sz="54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CANVAS </a:t>
            </a:r>
            <a:endParaRPr sz="540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1E42"/>
              </a:buClr>
              <a:buSzPts val="3400"/>
              <a:buFont typeface="Arial"/>
              <a:buNone/>
            </a:pPr>
            <a:r>
              <a:rPr b="1" lang="pt-BR" sz="5400">
                <a:solidFill>
                  <a:srgbClr val="C8FF00"/>
                </a:solidFill>
                <a:latin typeface="Montserrat"/>
                <a:ea typeface="Montserrat"/>
                <a:cs typeface="Montserrat"/>
                <a:sym typeface="Montserrat"/>
              </a:rPr>
              <a:t>DE TIME</a:t>
            </a:r>
            <a:endParaRPr b="1" sz="5400">
              <a:solidFill>
                <a:srgbClr val="C8FF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" name="Google Shape;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17">
            <a:off x="4262066" y="4159250"/>
            <a:ext cx="1285628" cy="128564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3"/>
          <p:cNvSpPr/>
          <p:nvPr/>
        </p:nvSpPr>
        <p:spPr>
          <a:xfrm>
            <a:off x="15150" y="5907760"/>
            <a:ext cx="12223200" cy="9738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" name="Google Shape;11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046" y="5282469"/>
            <a:ext cx="2224266" cy="2224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21599" y="6242678"/>
            <a:ext cx="2569556" cy="342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3"/>
          <p:cNvPicPr preferRelativeResize="0"/>
          <p:nvPr/>
        </p:nvPicPr>
        <p:blipFill rotWithShape="1">
          <a:blip r:embed="rId5">
            <a:alphaModFix/>
          </a:blip>
          <a:srcRect b="13812" l="1719" r="0" t="63181"/>
          <a:stretch/>
        </p:blipFill>
        <p:spPr>
          <a:xfrm>
            <a:off x="2774909" y="5974880"/>
            <a:ext cx="3752970" cy="878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/>
          <p:nvPr/>
        </p:nvSpPr>
        <p:spPr>
          <a:xfrm>
            <a:off x="7200875" y="2217950"/>
            <a:ext cx="3000000" cy="18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7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como gerar conexão </a:t>
            </a:r>
            <a:r>
              <a:rPr b="1" lang="pt-BR" sz="3700">
                <a:solidFill>
                  <a:srgbClr val="0D3056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na prática!</a:t>
            </a:r>
            <a:endParaRPr b="1" sz="5300">
              <a:solidFill>
                <a:srgbClr val="0D3056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5;p3"/>
          <p:cNvSpPr txBox="1"/>
          <p:nvPr/>
        </p:nvSpPr>
        <p:spPr>
          <a:xfrm>
            <a:off x="658000" y="1779375"/>
            <a:ext cx="28545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2400">
                <a:solidFill>
                  <a:srgbClr val="34669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ferramenta 6</a:t>
            </a:r>
            <a:endParaRPr i="1" sz="2400">
              <a:solidFill>
                <a:srgbClr val="34669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16" name="Google Shape;16;p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95425" y="721676"/>
            <a:ext cx="1218925" cy="121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>
  <p:cSld name="Título e Conteúdo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/>
          <p:nvPr/>
        </p:nvSpPr>
        <p:spPr>
          <a:xfrm>
            <a:off x="0" y="0"/>
            <a:ext cx="12191991" cy="156642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6"/>
          <p:cNvSpPr txBox="1"/>
          <p:nvPr/>
        </p:nvSpPr>
        <p:spPr>
          <a:xfrm>
            <a:off x="2209060" y="688932"/>
            <a:ext cx="7773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pt-BR" sz="14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O Canvas do Time é uma ferramenta que ajuda o time a se alinhar diante de tarefas, projetos, expectativas e objetivos por meio da criação de conexões e uma visão comum.</a:t>
            </a:r>
            <a:endParaRPr i="0" sz="14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" name="Google Shape;20;p6"/>
          <p:cNvSpPr txBox="1"/>
          <p:nvPr/>
        </p:nvSpPr>
        <p:spPr>
          <a:xfrm>
            <a:off x="4317145" y="211925"/>
            <a:ext cx="3557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25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Mão na massa!</a:t>
            </a:r>
            <a:endParaRPr i="0" sz="25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" name="Google Shape;21;p6"/>
          <p:cNvSpPr txBox="1"/>
          <p:nvPr/>
        </p:nvSpPr>
        <p:spPr>
          <a:xfrm>
            <a:off x="684311" y="1851097"/>
            <a:ext cx="4623300" cy="11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pt-BR" sz="1700" u="none" cap="none" strike="noStrike">
                <a:solidFill>
                  <a:srgbClr val="074485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endParaRPr i="0" sz="1500" u="none" cap="none" strike="noStrike">
              <a:solidFill>
                <a:srgbClr val="074485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300" u="none" cap="none" strike="noStrike">
                <a:solidFill>
                  <a:srgbClr val="074485"/>
                </a:solidFill>
                <a:latin typeface="Montserrat"/>
                <a:ea typeface="Montserrat"/>
                <a:cs typeface="Montserrat"/>
                <a:sym typeface="Montserrat"/>
              </a:rPr>
              <a:t>Compreender melhor e com </a:t>
            </a:r>
            <a:r>
              <a:rPr b="1" i="0" lang="pt-BR" sz="1300" u="none" cap="none" strike="noStrike">
                <a:solidFill>
                  <a:srgbClr val="074485"/>
                </a:solidFill>
                <a:latin typeface="Montserrat"/>
                <a:ea typeface="Montserrat"/>
                <a:cs typeface="Montserrat"/>
                <a:sym typeface="Montserrat"/>
              </a:rPr>
              <a:t>mais empatia as necessidades do time</a:t>
            </a:r>
            <a:r>
              <a:rPr i="0" lang="pt-BR" sz="1300" u="none" cap="none" strike="noStrike">
                <a:solidFill>
                  <a:srgbClr val="074485"/>
                </a:solidFill>
                <a:latin typeface="Montserrat"/>
                <a:ea typeface="Montserrat"/>
                <a:cs typeface="Montserrat"/>
                <a:sym typeface="Montserrat"/>
              </a:rPr>
              <a:t>, bem como </a:t>
            </a:r>
            <a:r>
              <a:rPr b="1" i="0" lang="pt-BR" sz="1300" u="none" cap="none" strike="noStrike">
                <a:solidFill>
                  <a:srgbClr val="074485"/>
                </a:solidFill>
                <a:latin typeface="Montserrat"/>
                <a:ea typeface="Montserrat"/>
                <a:cs typeface="Montserrat"/>
                <a:sym typeface="Montserrat"/>
              </a:rPr>
              <a:t>gerar maior conexão entre líder e liderados.</a:t>
            </a:r>
            <a:endParaRPr b="1" i="0" sz="1300" u="none" cap="none" strike="noStrike">
              <a:solidFill>
                <a:srgbClr val="074485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" name="Google Shape;22;p6"/>
          <p:cNvSpPr txBox="1"/>
          <p:nvPr/>
        </p:nvSpPr>
        <p:spPr>
          <a:xfrm>
            <a:off x="619737" y="3295263"/>
            <a:ext cx="4742100" cy="2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pt-BR" sz="15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Como fazer</a:t>
            </a:r>
            <a:endParaRPr i="0" sz="1300" u="none" cap="none" strike="noStrike">
              <a:solidFill>
                <a:srgbClr val="074485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pt-BR" sz="13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1. </a:t>
            </a:r>
            <a:r>
              <a:rPr i="0" lang="pt-BR" sz="11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Reserve uma agenda com seu time, presencial ou virtual;</a:t>
            </a:r>
            <a:endParaRPr i="0" sz="1100" u="none" cap="none" strike="noStrike">
              <a:solidFill>
                <a:srgbClr val="074485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pt-BR" sz="13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2. </a:t>
            </a:r>
            <a:r>
              <a:rPr i="0" lang="pt-BR" sz="11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Conduza o preenchimento conjunto da ferramenta com o auxílio das questões presentes em cada campo da ferramenta. </a:t>
            </a:r>
            <a:endParaRPr i="0" sz="1100" u="none" cap="none" strike="noStrike">
              <a:solidFill>
                <a:srgbClr val="074485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74485"/>
              </a:buClr>
              <a:buSzPts val="1100"/>
              <a:buFont typeface="Montserrat Medium"/>
              <a:buChar char="•"/>
            </a:pPr>
            <a:r>
              <a:rPr i="0" lang="pt-BR" sz="11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 equipe deve preencher cada campo de uma vez, seguindo a ordem da numeração indicada no título do campo;</a:t>
            </a:r>
            <a:endParaRPr i="0" sz="1300" u="none" cap="none" strike="noStrike">
              <a:solidFill>
                <a:srgbClr val="074485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74485"/>
              </a:buClr>
              <a:buSzPts val="1100"/>
              <a:buFont typeface="Montserrat Medium"/>
              <a:buChar char="•"/>
            </a:pPr>
            <a:r>
              <a:rPr i="0" lang="pt-BR" sz="11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Imediatamente após o preenchimento de cada campo, oriente uma discussão acerca dos principais pontos levantados. Dessa forma, o que foi levantado em cada campo da ferramenta guiará o preenchimento do campo seguinte;</a:t>
            </a:r>
            <a:endParaRPr i="0" sz="1300" u="none" cap="none" strike="noStrike">
              <a:solidFill>
                <a:srgbClr val="074485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74485"/>
              </a:buClr>
              <a:buSzPts val="1100"/>
              <a:buFont typeface="Montserrat Medium"/>
              <a:buChar char="•"/>
            </a:pPr>
            <a:r>
              <a:rPr i="0" lang="pt-BR" sz="11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Ao final, conduza uma discussão acerca das principais conclusões geradas.</a:t>
            </a:r>
            <a:endParaRPr i="0" sz="1300" u="none" cap="none" strike="noStrike">
              <a:solidFill>
                <a:srgbClr val="074485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3" name="Google Shape;23;p6"/>
          <p:cNvSpPr txBox="1"/>
          <p:nvPr/>
        </p:nvSpPr>
        <p:spPr>
          <a:xfrm>
            <a:off x="6824871" y="1851097"/>
            <a:ext cx="47421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pt-BR" sz="1500" u="none" cap="none" strike="noStrike">
                <a:solidFill>
                  <a:srgbClr val="023770"/>
                </a:solidFill>
                <a:highlight>
                  <a:srgbClr val="C8FF00"/>
                </a:highlight>
                <a:latin typeface="Montserrat ExtraBold"/>
                <a:ea typeface="Montserrat ExtraBold"/>
                <a:cs typeface="Montserrat ExtraBold"/>
                <a:sym typeface="Montserrat ExtraBold"/>
              </a:rPr>
              <a:t>Orientações importantes</a:t>
            </a:r>
            <a:endParaRPr i="0" sz="1500" u="none" cap="none" strike="noStrike">
              <a:solidFill>
                <a:srgbClr val="023770"/>
              </a:solidFill>
              <a:highlight>
                <a:srgbClr val="C8FF00"/>
              </a:highlight>
              <a:latin typeface="Montserrat ExtraBold"/>
              <a:ea typeface="Montserrat ExtraBold"/>
              <a:cs typeface="Montserrat ExtraBold"/>
              <a:sym typeface="Montserrat ExtraBo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1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Sugere-se que o link seja enviado para todos os membros do time, de forma que cada um deles possa fazer suas sugestões. Projete a sua tela para permitir uma discussão conjunta mais produtiva. </a:t>
            </a:r>
            <a:endParaRPr i="0" sz="1300" u="none" cap="none" strike="noStrike">
              <a:solidFill>
                <a:srgbClr val="074485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1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Você pode também imprimir o canvas e realizar o preenchimento por meio de post-its. Lembre-se, porém, de registrar o resultado final anotando na versão virtual ou tirando uma foto.</a:t>
            </a:r>
            <a:endParaRPr i="0" sz="1300" u="none" cap="none" strike="noStrike">
              <a:solidFill>
                <a:srgbClr val="074485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100" u="none" cap="none" strike="noStrike">
                <a:solidFill>
                  <a:srgbClr val="074485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Vamos lá?</a:t>
            </a:r>
            <a:endParaRPr i="0" sz="1300" u="none" cap="none" strike="noStrike">
              <a:solidFill>
                <a:srgbClr val="074485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24" name="Google Shape;24;p6"/>
          <p:cNvCxnSpPr/>
          <p:nvPr/>
        </p:nvCxnSpPr>
        <p:spPr>
          <a:xfrm>
            <a:off x="6093347" y="1890071"/>
            <a:ext cx="0" cy="4282699"/>
          </a:xfrm>
          <a:prstGeom prst="straightConnector1">
            <a:avLst/>
          </a:prstGeom>
          <a:noFill/>
          <a:ln cap="flat" cmpd="sng" w="19050">
            <a:solidFill>
              <a:srgbClr val="02377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>
  <p:cSld name="Slide de Título">
    <p:bg>
      <p:bgPr>
        <a:solidFill>
          <a:srgbClr val="EFEFEF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7"/>
          <p:cNvGrpSpPr/>
          <p:nvPr/>
        </p:nvGrpSpPr>
        <p:grpSpPr>
          <a:xfrm>
            <a:off x="493046" y="690877"/>
            <a:ext cx="11248413" cy="5789436"/>
            <a:chOff x="1138990" y="977197"/>
            <a:chExt cx="9904755" cy="5597023"/>
          </a:xfrm>
        </p:grpSpPr>
        <p:sp>
          <p:nvSpPr>
            <p:cNvPr id="27" name="Google Shape;27;p7"/>
            <p:cNvSpPr/>
            <p:nvPr/>
          </p:nvSpPr>
          <p:spPr>
            <a:xfrm>
              <a:off x="1148255" y="977197"/>
              <a:ext cx="9895489" cy="5597023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rgbClr val="02377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7"/>
            <p:cNvSpPr/>
            <p:nvPr/>
          </p:nvSpPr>
          <p:spPr>
            <a:xfrm>
              <a:off x="6096001" y="977197"/>
              <a:ext cx="4947744" cy="5597023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rgbClr val="02377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7"/>
            <p:cNvSpPr/>
            <p:nvPr/>
          </p:nvSpPr>
          <p:spPr>
            <a:xfrm>
              <a:off x="8761228" y="977197"/>
              <a:ext cx="2282515" cy="5597023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rgbClr val="02377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7"/>
            <p:cNvSpPr/>
            <p:nvPr/>
          </p:nvSpPr>
          <p:spPr>
            <a:xfrm rot="-5400000">
              <a:off x="7738884" y="3269358"/>
              <a:ext cx="1661975" cy="4947744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rgbClr val="02377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7"/>
            <p:cNvSpPr/>
            <p:nvPr/>
          </p:nvSpPr>
          <p:spPr>
            <a:xfrm>
              <a:off x="6092456" y="977197"/>
              <a:ext cx="2668771" cy="2063715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rgbClr val="02377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7"/>
            <p:cNvSpPr/>
            <p:nvPr/>
          </p:nvSpPr>
          <p:spPr>
            <a:xfrm>
              <a:off x="1148254" y="977197"/>
              <a:ext cx="2282515" cy="5597023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rgbClr val="02377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7"/>
            <p:cNvSpPr/>
            <p:nvPr/>
          </p:nvSpPr>
          <p:spPr>
            <a:xfrm>
              <a:off x="3421912" y="977197"/>
              <a:ext cx="2668771" cy="2063715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rgbClr val="02377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7"/>
            <p:cNvSpPr/>
            <p:nvPr/>
          </p:nvSpPr>
          <p:spPr>
            <a:xfrm rot="-5400000">
              <a:off x="2781875" y="3269358"/>
              <a:ext cx="1661975" cy="4947744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rgbClr val="02377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7"/>
            <p:cNvSpPr/>
            <p:nvPr/>
          </p:nvSpPr>
          <p:spPr>
            <a:xfrm>
              <a:off x="5007327" y="2240262"/>
              <a:ext cx="2158813" cy="2038826"/>
            </a:xfrm>
            <a:prstGeom prst="heart">
              <a:avLst/>
            </a:prstGeom>
            <a:solidFill>
              <a:schemeClr val="lt1"/>
            </a:solidFill>
            <a:ln cap="flat" cmpd="sng" w="38100">
              <a:solidFill>
                <a:srgbClr val="02377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" name="Google Shape;36;p7"/>
          <p:cNvSpPr txBox="1"/>
          <p:nvPr/>
        </p:nvSpPr>
        <p:spPr>
          <a:xfrm>
            <a:off x="530512" y="725843"/>
            <a:ext cx="1954341" cy="307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anrope"/>
                <a:ea typeface="Manrope"/>
                <a:cs typeface="Manrope"/>
                <a:sym typeface="Manrope"/>
              </a:rPr>
              <a:t>1. Pessoas e papéis</a:t>
            </a:r>
            <a:endParaRPr b="1" i="0" sz="1400" u="none" cap="none" strike="noStrike">
              <a:solidFill>
                <a:srgbClr val="023770"/>
              </a:solidFill>
            </a:endParaRPr>
          </a:p>
        </p:txBody>
      </p:sp>
      <p:sp>
        <p:nvSpPr>
          <p:cNvPr id="37" name="Google Shape;37;p7"/>
          <p:cNvSpPr txBox="1"/>
          <p:nvPr/>
        </p:nvSpPr>
        <p:spPr>
          <a:xfrm>
            <a:off x="3107338" y="728128"/>
            <a:ext cx="2188353" cy="307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anrope"/>
                <a:ea typeface="Manrope"/>
                <a:cs typeface="Manrope"/>
                <a:sym typeface="Manrope"/>
              </a:rPr>
              <a:t>4. Objetivos comuns</a:t>
            </a:r>
            <a:endParaRPr b="1" i="0" sz="1400" u="none" cap="none" strike="noStrike">
              <a:solidFill>
                <a:srgbClr val="023770"/>
              </a:solidFill>
            </a:endParaRPr>
          </a:p>
        </p:txBody>
      </p:sp>
      <p:sp>
        <p:nvSpPr>
          <p:cNvPr id="38" name="Google Shape;38;p7"/>
          <p:cNvSpPr txBox="1"/>
          <p:nvPr/>
        </p:nvSpPr>
        <p:spPr>
          <a:xfrm>
            <a:off x="6129323" y="727821"/>
            <a:ext cx="1278891" cy="307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anrope"/>
                <a:ea typeface="Manrope"/>
                <a:cs typeface="Manrope"/>
                <a:sym typeface="Manrope"/>
              </a:rPr>
              <a:t>6. Valores</a:t>
            </a:r>
            <a:endParaRPr b="1" i="0" sz="1400" u="none" cap="none" strike="noStrike">
              <a:solidFill>
                <a:srgbClr val="023770"/>
              </a:solidFill>
            </a:endParaRPr>
          </a:p>
        </p:txBody>
      </p:sp>
      <p:sp>
        <p:nvSpPr>
          <p:cNvPr id="39" name="Google Shape;39;p7"/>
          <p:cNvSpPr txBox="1"/>
          <p:nvPr/>
        </p:nvSpPr>
        <p:spPr>
          <a:xfrm>
            <a:off x="9143260" y="737661"/>
            <a:ext cx="2122166" cy="307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anrope"/>
                <a:ea typeface="Manrope"/>
                <a:cs typeface="Manrope"/>
                <a:sym typeface="Manrope"/>
              </a:rPr>
              <a:t>9. Regras e atividades</a:t>
            </a:r>
            <a:endParaRPr b="1" i="0" sz="1400" u="none" cap="none" strike="noStrike">
              <a:solidFill>
                <a:srgbClr val="023770"/>
              </a:solidFill>
            </a:endParaRPr>
          </a:p>
        </p:txBody>
      </p:sp>
      <p:sp>
        <p:nvSpPr>
          <p:cNvPr id="40" name="Google Shape;40;p7"/>
          <p:cNvSpPr txBox="1"/>
          <p:nvPr/>
        </p:nvSpPr>
        <p:spPr>
          <a:xfrm>
            <a:off x="7787266" y="2858993"/>
            <a:ext cx="13604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anrope"/>
                <a:ea typeface="Manrope"/>
                <a:cs typeface="Manrope"/>
                <a:sym typeface="Manrope"/>
              </a:rPr>
              <a:t>5. Desejos e expectativas</a:t>
            </a:r>
            <a:endParaRPr b="1" i="0" sz="1400" u="none" cap="none" strike="noStrike">
              <a:solidFill>
                <a:srgbClr val="023770"/>
              </a:solidFill>
            </a:endParaRPr>
          </a:p>
        </p:txBody>
      </p:sp>
      <p:sp>
        <p:nvSpPr>
          <p:cNvPr id="41" name="Google Shape;41;p7"/>
          <p:cNvSpPr txBox="1"/>
          <p:nvPr/>
        </p:nvSpPr>
        <p:spPr>
          <a:xfrm>
            <a:off x="3083945" y="2860192"/>
            <a:ext cx="175560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anrope"/>
                <a:ea typeface="Manrope"/>
                <a:cs typeface="Manrope"/>
                <a:sym typeface="Manrope"/>
              </a:rPr>
              <a:t>3. Objetivos pessoais</a:t>
            </a:r>
            <a:endParaRPr b="1" i="0" sz="1400" u="none" cap="none" strike="noStrike">
              <a:solidFill>
                <a:srgbClr val="023770"/>
              </a:solidFill>
            </a:endParaRPr>
          </a:p>
        </p:txBody>
      </p:sp>
      <p:sp>
        <p:nvSpPr>
          <p:cNvPr id="42" name="Google Shape;42;p7"/>
          <p:cNvSpPr txBox="1"/>
          <p:nvPr/>
        </p:nvSpPr>
        <p:spPr>
          <a:xfrm>
            <a:off x="493044" y="4769134"/>
            <a:ext cx="2649488" cy="307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anrope"/>
                <a:ea typeface="Manrope"/>
                <a:cs typeface="Manrope"/>
                <a:sym typeface="Manrope"/>
              </a:rPr>
              <a:t>7. Forças e oportunidades</a:t>
            </a:r>
            <a:endParaRPr b="1" i="0" sz="1400" u="none" cap="none" strike="noStrike">
              <a:solidFill>
                <a:srgbClr val="023770"/>
              </a:solidFill>
            </a:endParaRPr>
          </a:p>
        </p:txBody>
      </p:sp>
      <p:sp>
        <p:nvSpPr>
          <p:cNvPr id="43" name="Google Shape;43;p7"/>
          <p:cNvSpPr txBox="1"/>
          <p:nvPr/>
        </p:nvSpPr>
        <p:spPr>
          <a:xfrm>
            <a:off x="6111991" y="4787406"/>
            <a:ext cx="2218608" cy="307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anrope"/>
                <a:ea typeface="Manrope"/>
                <a:cs typeface="Manrope"/>
                <a:sym typeface="Manrope"/>
              </a:rPr>
              <a:t>8. Fraquezas e riscos</a:t>
            </a:r>
            <a:endParaRPr b="1" i="0" sz="1400" u="none" cap="none" strike="noStrike">
              <a:solidFill>
                <a:srgbClr val="023770"/>
              </a:solidFill>
            </a:endParaRPr>
          </a:p>
        </p:txBody>
      </p:sp>
      <p:sp>
        <p:nvSpPr>
          <p:cNvPr id="44" name="Google Shape;44;p7"/>
          <p:cNvSpPr txBox="1"/>
          <p:nvPr/>
        </p:nvSpPr>
        <p:spPr>
          <a:xfrm>
            <a:off x="530513" y="983923"/>
            <a:ext cx="1886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i="1" lang="pt-BR" sz="8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Quem são as pessoas do time e qual o papel ou função que cada uma exerce na equipe? </a:t>
            </a:r>
            <a:endParaRPr i="1" sz="800" u="none" cap="none" strike="noStrike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5" name="Google Shape;45;p7"/>
          <p:cNvSpPr txBox="1"/>
          <p:nvPr/>
        </p:nvSpPr>
        <p:spPr>
          <a:xfrm>
            <a:off x="3120964" y="983923"/>
            <a:ext cx="2603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rgbClr val="000000"/>
              </a:buClr>
              <a:buSzPts val="700"/>
              <a:buFont typeface="Calibri"/>
              <a:buNone/>
            </a:pPr>
            <a:r>
              <a:rPr i="1" lang="pt-BR" sz="8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Quais objetivos pessoais nós temos em comum? </a:t>
            </a:r>
            <a:endParaRPr i="1" sz="1500" u="none" cap="none" strike="noStrike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6" name="Google Shape;46;p7"/>
          <p:cNvSpPr txBox="1"/>
          <p:nvPr/>
        </p:nvSpPr>
        <p:spPr>
          <a:xfrm>
            <a:off x="5425649" y="2520112"/>
            <a:ext cx="1322036" cy="307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anrope"/>
                <a:ea typeface="Manrope"/>
                <a:cs typeface="Manrope"/>
                <a:sym typeface="Manrope"/>
              </a:rPr>
              <a:t>2. Propósito</a:t>
            </a:r>
            <a:endParaRPr b="1" i="0" sz="1400" u="none" cap="none" strike="noStrike">
              <a:solidFill>
                <a:srgbClr val="023770"/>
              </a:solidFill>
            </a:endParaRPr>
          </a:p>
        </p:txBody>
      </p:sp>
      <p:sp>
        <p:nvSpPr>
          <p:cNvPr id="47" name="Google Shape;47;p7"/>
          <p:cNvSpPr txBox="1"/>
          <p:nvPr/>
        </p:nvSpPr>
        <p:spPr>
          <a:xfrm>
            <a:off x="4454097" y="98850"/>
            <a:ext cx="3283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24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CANVAS DO TIME</a:t>
            </a:r>
            <a:endParaRPr i="0" sz="20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" name="Google Shape;48;p7"/>
          <p:cNvSpPr txBox="1"/>
          <p:nvPr/>
        </p:nvSpPr>
        <p:spPr>
          <a:xfrm>
            <a:off x="5380903" y="2736554"/>
            <a:ext cx="141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i="1"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Porque estamos fazendo o que fazemos? </a:t>
            </a:r>
            <a:endParaRPr i="1"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9" name="Google Shape;49;p7"/>
          <p:cNvSpPr txBox="1"/>
          <p:nvPr/>
        </p:nvSpPr>
        <p:spPr>
          <a:xfrm>
            <a:off x="3074679" y="3339738"/>
            <a:ext cx="1674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Calibri"/>
              <a:buNone/>
            </a:pPr>
            <a:r>
              <a:rPr i="1" lang="pt-BR" sz="8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Quais são os nossos objetivos pessoais individuais nessa equipe?</a:t>
            </a:r>
            <a:endParaRPr i="1" sz="1500" u="none" cap="none" strike="noStrike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0" name="Google Shape;50;p7"/>
          <p:cNvSpPr txBox="1"/>
          <p:nvPr/>
        </p:nvSpPr>
        <p:spPr>
          <a:xfrm>
            <a:off x="7557261" y="3324327"/>
            <a:ext cx="158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i="1" lang="pt-BR" sz="8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O que esperamos ou desejamos alcançar como time? </a:t>
            </a:r>
            <a:endParaRPr i="1" sz="800" u="none" cap="none" strike="noStrike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1" name="Google Shape;51;p7"/>
          <p:cNvSpPr txBox="1"/>
          <p:nvPr/>
        </p:nvSpPr>
        <p:spPr>
          <a:xfrm>
            <a:off x="6132997" y="967937"/>
            <a:ext cx="1744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Calibri"/>
              <a:buNone/>
            </a:pPr>
            <a:r>
              <a:rPr i="1" lang="pt-BR" sz="8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Quais são os valores que devem orientar as ações do nosso time?</a:t>
            </a:r>
            <a:endParaRPr i="1" sz="1500" u="none" cap="none" strike="noStrike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2" name="Google Shape;52;p7"/>
          <p:cNvSpPr txBox="1"/>
          <p:nvPr/>
        </p:nvSpPr>
        <p:spPr>
          <a:xfrm>
            <a:off x="493043" y="5011338"/>
            <a:ext cx="2329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i="1" lang="pt-BR" sz="8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Quais são as habilidades que temos na equipe que nos ajudarão a alcançar nossos objetivos?</a:t>
            </a:r>
            <a:endParaRPr i="1" sz="800" u="none" cap="none" strike="noStrike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3" name="Google Shape;53;p7"/>
          <p:cNvSpPr txBox="1"/>
          <p:nvPr/>
        </p:nvSpPr>
        <p:spPr>
          <a:xfrm>
            <a:off x="6108042" y="5029610"/>
            <a:ext cx="2854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i="1" lang="pt-BR" sz="8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Quais são as fraquezas que temos individualmente e em equipe e os obstáculos que enfrentaremos para atingir nossos objetivos?</a:t>
            </a:r>
            <a:endParaRPr i="1" sz="800" u="none" cap="none" strike="noStrike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4" name="Google Shape;54;p7"/>
          <p:cNvSpPr txBox="1"/>
          <p:nvPr/>
        </p:nvSpPr>
        <p:spPr>
          <a:xfrm>
            <a:off x="9145163" y="1045438"/>
            <a:ext cx="2177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Calibri"/>
              <a:buNone/>
            </a:pPr>
            <a:r>
              <a:rPr i="1" lang="pt-BR" sz="8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Quais são as regras e atividades que queremos adotar depois de fazer esse canvas para agir em prol de nossos objetivos e de forma alinhada a nosso propósito e valores?</a:t>
            </a:r>
            <a:endParaRPr i="1" sz="1500" u="none" cap="none" strike="noStrike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EBE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/>
          <p:nvPr/>
        </p:nvSpPr>
        <p:spPr>
          <a:xfrm>
            <a:off x="686898" y="1513994"/>
            <a:ext cx="1970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Insira texto aqui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3229193" y="1307120"/>
            <a:ext cx="1970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Insira texto aqui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6143752" y="1513944"/>
            <a:ext cx="1970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Insira texto aqui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9209093" y="2004193"/>
            <a:ext cx="1970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Insira texto aqui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3229156" y="4245224"/>
            <a:ext cx="1970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Insira texto aqui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7031209" y="3968236"/>
            <a:ext cx="1970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Insira texto aqui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774823" y="5674431"/>
            <a:ext cx="1970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Insira texto aqui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6143789" y="5547431"/>
            <a:ext cx="1970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Insira texto aqui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5110790" y="3218431"/>
            <a:ext cx="1970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Insira texto aqui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ersonalizar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2022-06-06T21:39:13Z</dcterms:created>
  <dc:creator>Dara</dc:creator>
</cp:coreProperties>
</file>