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96000" cx="18288000"/>
  <p:notesSz cx="6858000" cy="9144000"/>
  <p:embeddedFontLst>
    <p:embeddedFont>
      <p:font typeface="Montserrat SemiBold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Montserrat Medium"/>
      <p:regular r:id="rId24"/>
      <p:bold r:id="rId25"/>
      <p:italic r:id="rId26"/>
      <p:boldItalic r:id="rId27"/>
    </p:embeddedFont>
    <p:embeddedFont>
      <p:font typeface="Manrope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3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3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Medium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Medium-italic.fntdata"/><Relationship Id="rId25" Type="http://schemas.openxmlformats.org/officeDocument/2006/relationships/font" Target="fonts/MontserratMedium-bold.fntdata"/><Relationship Id="rId28" Type="http://schemas.openxmlformats.org/officeDocument/2006/relationships/font" Target="fonts/Manrope-regular.fntdata"/><Relationship Id="rId27" Type="http://schemas.openxmlformats.org/officeDocument/2006/relationships/font" Target="fonts/Montserrat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anrop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SemiBold-bold.fntdata"/><Relationship Id="rId16" Type="http://schemas.openxmlformats.org/officeDocument/2006/relationships/font" Target="fonts/MontserratSemiBold-regular.fntdata"/><Relationship Id="rId19" Type="http://schemas.openxmlformats.org/officeDocument/2006/relationships/font" Target="fonts/MontserratSemiBold-boldItalic.fntdata"/><Relationship Id="rId18" Type="http://schemas.openxmlformats.org/officeDocument/2006/relationships/font" Target="fonts/MontserratSemiBol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4e172b4ac_0_0:notes"/>
          <p:cNvSpPr/>
          <p:nvPr>
            <p:ph idx="2" type="sldImg"/>
          </p:nvPr>
        </p:nvSpPr>
        <p:spPr>
          <a:xfrm>
            <a:off x="688198" y="1143000"/>
            <a:ext cx="5481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g1e4e172b4a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g1e4e172b4a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f19e256b1_0_1466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f19e256b1_0_1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4e172b4ac_0_5:notes"/>
          <p:cNvSpPr/>
          <p:nvPr>
            <p:ph idx="2" type="sldImg"/>
          </p:nvPr>
        </p:nvSpPr>
        <p:spPr>
          <a:xfrm>
            <a:off x="688198" y="1143000"/>
            <a:ext cx="5481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1e4e172b4ac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g1e4e172b4ac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3df302cac_0_1092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3df302cac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0370834af_2_71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0370834af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f19e256b1_0_1268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4f19e256b1_0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0370834af_2_60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0370834af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187bda355_0_0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5187bda3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3d6d6e9c4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2968"/>
                </a:solidFill>
                <a:latin typeface="Montserrat"/>
                <a:ea typeface="Montserrat"/>
                <a:cs typeface="Montserrat"/>
                <a:sym typeface="Montserrat"/>
              </a:rPr>
              <a:t>Dani se despede e reforça a importância do engajamento de todos para a qualidade do Programa</a:t>
            </a:r>
            <a:endParaRPr/>
          </a:p>
        </p:txBody>
      </p:sp>
      <p:sp>
        <p:nvSpPr>
          <p:cNvPr id="138" name="Google Shape;138;g1e3d6d6e9c4_0_37:notes"/>
          <p:cNvSpPr/>
          <p:nvPr>
            <p:ph idx="2" type="sldImg"/>
          </p:nvPr>
        </p:nvSpPr>
        <p:spPr>
          <a:xfrm>
            <a:off x="688198" y="1143000"/>
            <a:ext cx="54816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d2b11c532_0_545:notes"/>
          <p:cNvSpPr/>
          <p:nvPr>
            <p:ph idx="2" type="sldImg"/>
          </p:nvPr>
        </p:nvSpPr>
        <p:spPr>
          <a:xfrm>
            <a:off x="383964" y="685800"/>
            <a:ext cx="6090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4d2b11c532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12967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-18893625" y="1398927"/>
            <a:ext cx="27529200" cy="6845700"/>
          </a:xfrm>
          <a:prstGeom prst="roundRect">
            <a:avLst>
              <a:gd fmla="val 50000" name="adj"/>
            </a:avLst>
          </a:prstGeom>
          <a:solidFill>
            <a:srgbClr val="273F8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2"/>
          <p:cNvSpPr txBox="1"/>
          <p:nvPr/>
        </p:nvSpPr>
        <p:spPr>
          <a:xfrm>
            <a:off x="804548" y="2317916"/>
            <a:ext cx="8578500" cy="53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b="1" lang="pt-BR" sz="6000">
                <a:solidFill>
                  <a:srgbClr val="C8FF00"/>
                </a:solidFill>
                <a:latin typeface="Montserrat"/>
                <a:ea typeface="Montserrat"/>
                <a:cs typeface="Montserrat"/>
                <a:sym typeface="Montserrat"/>
              </a:rPr>
              <a:t>SEGURANÇA</a:t>
            </a:r>
            <a:endParaRPr b="1" sz="6000">
              <a:solidFill>
                <a:srgbClr val="C8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b="1" lang="pt-BR" sz="6000">
                <a:solidFill>
                  <a:srgbClr val="C8FF00"/>
                </a:solidFill>
                <a:latin typeface="Montserrat"/>
                <a:ea typeface="Montserrat"/>
                <a:cs typeface="Montserrat"/>
                <a:sym typeface="Montserrat"/>
              </a:rPr>
              <a:t>PSICOLÓGICA</a:t>
            </a:r>
            <a:endParaRPr b="1" sz="6000">
              <a:solidFill>
                <a:srgbClr val="C8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lang="pt-BR" sz="6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EQUIPE</a:t>
            </a:r>
            <a:endParaRPr sz="6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">
            <a:off x="6315131" y="6412195"/>
            <a:ext cx="1929792" cy="1929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59699" y="8939396"/>
            <a:ext cx="18347700" cy="14616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38" y="8000803"/>
            <a:ext cx="3338730" cy="333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9528" y="9442126"/>
            <a:ext cx="3857030" cy="51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082834" y="9040147"/>
            <a:ext cx="5633392" cy="131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10795975" y="3481750"/>
            <a:ext cx="46896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como aplicar </a:t>
            </a:r>
            <a:r>
              <a:rPr b="1" lang="pt-BR" sz="4500">
                <a:solidFill>
                  <a:srgbClr val="0D3056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na prática com a sua equipe</a:t>
            </a:r>
            <a:endParaRPr b="1" sz="6100">
              <a:solidFill>
                <a:srgbClr val="0D3056"/>
              </a:solidFill>
              <a:highlight>
                <a:srgbClr val="C8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947001" y="2678134"/>
            <a:ext cx="42849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4300">
                <a:solidFill>
                  <a:srgbClr val="34669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ferramenta 4</a:t>
            </a:r>
            <a:endParaRPr i="1" sz="4300">
              <a:solidFill>
                <a:srgbClr val="34669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06154">
            <a:off x="5963275" y="1002674"/>
            <a:ext cx="1995250" cy="19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hasCustomPrompt="1" type="title"/>
          </p:nvPr>
        </p:nvSpPr>
        <p:spPr>
          <a:xfrm>
            <a:off x="623400" y="2214185"/>
            <a:ext cx="17041200" cy="39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Char char="●"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Char char="○"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Char char="■"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Char char="●"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Char char="○"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Char char="■"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Char char="●"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Char char="○"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Char char="■"/>
              <a:defRPr sz="24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623400" y="6309966"/>
            <a:ext cx="17041200" cy="26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de Título">
  <p:cSld name="1_Slide de Título">
    <p:bg>
      <p:bgPr>
        <a:solidFill>
          <a:schemeClr val="lt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31429" y="4526972"/>
            <a:ext cx="5225138" cy="124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descrição de seção 1">
  <p:cSld name="SECTION_TITLE_AND_DESCRIPTION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EFEFE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8288000" cy="23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4977004" y="574500"/>
            <a:ext cx="8334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7200" u="none" cap="none" strike="noStrike">
                <a:solidFill>
                  <a:srgbClr val="023770"/>
                </a:solidFill>
                <a:latin typeface="Montserrat"/>
                <a:ea typeface="Montserrat"/>
                <a:cs typeface="Montserrat"/>
                <a:sym typeface="Montserrat"/>
              </a:rPr>
              <a:t>Mão na massa!</a:t>
            </a:r>
            <a:endParaRPr i="0" sz="7200" u="none" cap="none" strike="noStrike">
              <a:solidFill>
                <a:srgbClr val="0237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526507" y="3351725"/>
            <a:ext cx="153465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3200" u="none" cap="none" strike="noStrike">
                <a:solidFill>
                  <a:srgbClr val="023770"/>
                </a:solidFill>
                <a:latin typeface="Montserrat"/>
                <a:ea typeface="Montserrat"/>
                <a:cs typeface="Montserrat"/>
                <a:sym typeface="Montserrat"/>
              </a:rPr>
              <a:t>Como fazer</a:t>
            </a:r>
            <a:endParaRPr b="1" i="0" sz="3200" u="none" cap="none" strike="noStrike">
              <a:solidFill>
                <a:srgbClr val="0237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3200">
              <a:solidFill>
                <a:srgbClr val="0237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770"/>
              </a:buClr>
              <a:buSzPts val="2600"/>
              <a:buFont typeface="Montserrat Medium"/>
              <a:buChar char="•"/>
            </a:pPr>
            <a:r>
              <a:rPr lang="pt-BR" sz="2600">
                <a:solidFill>
                  <a:srgbClr val="0237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Leia com atenção todo este material;</a:t>
            </a:r>
            <a:endParaRPr sz="2600">
              <a:solidFill>
                <a:srgbClr val="0237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770"/>
              </a:buClr>
              <a:buSzPts val="2600"/>
              <a:buFont typeface="Montserrat Medium"/>
              <a:buChar char="•"/>
            </a:pPr>
            <a:r>
              <a:rPr lang="pt-BR" sz="2600">
                <a:solidFill>
                  <a:srgbClr val="0237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Agende um horário de 1 hora com o seu time;</a:t>
            </a:r>
            <a:endParaRPr sz="2600">
              <a:solidFill>
                <a:srgbClr val="0237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3770"/>
              </a:buClr>
              <a:buSzPts val="2600"/>
              <a:buFont typeface="Montserrat Medium"/>
              <a:buChar char="•"/>
            </a:pPr>
            <a:r>
              <a:rPr lang="pt-BR" sz="2600">
                <a:solidFill>
                  <a:srgbClr val="0237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Realize a dinâmica da “Roda das Inquietações”, seguindo as instruções dos slides 9 e 10.</a:t>
            </a:r>
            <a:endParaRPr sz="2500">
              <a:solidFill>
                <a:srgbClr val="0237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1533300" y="6247125"/>
            <a:ext cx="1522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000">
                <a:solidFill>
                  <a:srgbClr val="023770"/>
                </a:solidFill>
                <a:latin typeface="Montserrat"/>
                <a:ea typeface="Montserrat"/>
                <a:cs typeface="Montserrat"/>
                <a:sym typeface="Montserrat"/>
              </a:rPr>
              <a:t>Use e abuse </a:t>
            </a:r>
            <a:r>
              <a:rPr b="1" i="1" lang="pt-BR" sz="3000">
                <a:solidFill>
                  <a:srgbClr val="023770"/>
                </a:solidFill>
                <a:latin typeface="Montserrat"/>
                <a:ea typeface="Montserrat"/>
                <a:cs typeface="Montserrat"/>
                <a:sym typeface="Montserrat"/>
              </a:rPr>
              <a:t>dessa</a:t>
            </a:r>
            <a:r>
              <a:rPr b="1" i="1" lang="pt-BR" sz="3000">
                <a:solidFill>
                  <a:srgbClr val="023770"/>
                </a:solidFill>
                <a:latin typeface="Montserrat"/>
                <a:ea typeface="Montserrat"/>
                <a:cs typeface="Montserrat"/>
                <a:sym typeface="Montserrat"/>
              </a:rPr>
              <a:t> ferramenta para promover momentos de vulnerabilidade e segurança psicológica entre o time!</a:t>
            </a:r>
            <a:endParaRPr b="1" i="1" sz="3000">
              <a:solidFill>
                <a:srgbClr val="0237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-59699" y="8939396"/>
            <a:ext cx="18347700" cy="14616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5638" y="8000803"/>
            <a:ext cx="3338730" cy="333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9528" y="9442126"/>
            <a:ext cx="3857030" cy="51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4">
            <a:alphaModFix/>
          </a:blip>
          <a:srcRect b="13812" l="1719" r="0" t="63181"/>
          <a:stretch/>
        </p:blipFill>
        <p:spPr>
          <a:xfrm>
            <a:off x="4082834" y="9040147"/>
            <a:ext cx="5633392" cy="13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400" y="890829"/>
            <a:ext cx="170412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400" y="2306967"/>
            <a:ext cx="17041200" cy="6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23400" y="890829"/>
            <a:ext cx="170412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23400" y="2306967"/>
            <a:ext cx="7999800" cy="6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9664800" y="2306967"/>
            <a:ext cx="7999800" cy="6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3400" y="890829"/>
            <a:ext cx="170412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623400" y="1112172"/>
            <a:ext cx="5616000" cy="15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623400" y="2781631"/>
            <a:ext cx="5616000" cy="63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980500" y="901088"/>
            <a:ext cx="12735600" cy="81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Char char="●"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Char char="○"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Char char="■"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Char char="●"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Char char="○"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Char char="■"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Char char="●"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Char char="○"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Char char="■"/>
              <a:defRPr sz="96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9144000" y="-250"/>
            <a:ext cx="9144000" cy="102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531000" y="2468508"/>
            <a:ext cx="80904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Char char="●"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Char char="○"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Char char="■"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Char char="●"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Char char="○"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Char char="■"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Char char="●"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Char char="○"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Char char="■"/>
              <a:defRPr sz="84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531000" y="5611055"/>
            <a:ext cx="80904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9879000" y="1449417"/>
            <a:ext cx="7674000" cy="73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623400" y="8468553"/>
            <a:ext cx="119976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16944916" y="9334593"/>
            <a:ext cx="1097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jpg"/><Relationship Id="rId10" Type="http://schemas.openxmlformats.org/officeDocument/2006/relationships/hyperlink" Target="http://www.youtube.com/watch?v=IvlJuT7nFHg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Relationship Id="rId5" Type="http://schemas.openxmlformats.org/officeDocument/2006/relationships/image" Target="../media/image1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gif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9" Type="http://schemas.openxmlformats.org/officeDocument/2006/relationships/image" Target="../media/image32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hyperlink" Target="http://www.youtube.com/watch?v=DcvtwlM1aIE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33.png"/><Relationship Id="rId7" Type="http://schemas.openxmlformats.org/officeDocument/2006/relationships/image" Target="../media/image29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968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/>
          <p:nvPr/>
        </p:nvSpPr>
        <p:spPr>
          <a:xfrm>
            <a:off x="5066800" y="1314549"/>
            <a:ext cx="27439200" cy="6829800"/>
          </a:xfrm>
          <a:prstGeom prst="roundRect">
            <a:avLst>
              <a:gd fmla="val 50000" name="adj"/>
            </a:avLst>
          </a:prstGeom>
          <a:solidFill>
            <a:srgbClr val="C8FF00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3016475" y="3501035"/>
            <a:ext cx="3685800" cy="245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73F82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-21766651" y="1314549"/>
            <a:ext cx="26484600" cy="6829800"/>
          </a:xfrm>
          <a:prstGeom prst="roundRect">
            <a:avLst>
              <a:gd fmla="val 50000" name="adj"/>
            </a:avLst>
          </a:prstGeom>
          <a:solidFill>
            <a:srgbClr val="273F82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474825" y="3278541"/>
            <a:ext cx="4322400" cy="29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/>
          <a:p>
            <a:pPr indent="0" lvl="0" marL="0" marR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Agora, </a:t>
            </a:r>
            <a:endParaRPr sz="5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45720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 sz="4400">
                <a:solidFill>
                  <a:srgbClr val="C8FF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b="1" lang="pt-BR" sz="4400">
                <a:solidFill>
                  <a:srgbClr val="C8FF00"/>
                </a:solidFill>
                <a:latin typeface="Montserrat"/>
                <a:ea typeface="Montserrat"/>
                <a:cs typeface="Montserrat"/>
                <a:sym typeface="Montserrat"/>
              </a:rPr>
              <a:t> grupos:</a:t>
            </a:r>
            <a:endParaRPr b="1" sz="4400">
              <a:solidFill>
                <a:srgbClr val="C8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41600" y="503270"/>
            <a:ext cx="1141050" cy="599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/>
        </p:nvSpPr>
        <p:spPr>
          <a:xfrm>
            <a:off x="14055168" y="371575"/>
            <a:ext cx="3844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900" lIns="182900" spcFirstLastPara="1" rIns="182900" wrap="square" tIns="182900">
            <a:spAutoFit/>
          </a:bodyPr>
          <a:lstStyle/>
          <a:p>
            <a:pPr indent="0" lvl="0" marL="0" marR="457200" rtl="0" algn="ctr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i="1" lang="pt-BR" sz="3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r>
              <a:rPr i="1" lang="pt-BR" sz="3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 minutos</a:t>
            </a:r>
            <a:endParaRPr i="1" sz="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6846800" y="4892827"/>
            <a:ext cx="3035400" cy="24567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37200" lIns="180050" spcFirstLastPara="1" rIns="211050" wrap="square" tIns="137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273F82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O Líder  do time começa a compartilhar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com os demais o primeiro 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item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da sua lista de inquietações.</a:t>
            </a:r>
            <a:endParaRPr i="1" sz="1800">
              <a:solidFill>
                <a:srgbClr val="01296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10871150" y="4622290"/>
            <a:ext cx="3035400" cy="27870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17780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73F8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77800" marR="228600" rtl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b="1" lang="pt-BR" sz="1800">
                <a:solidFill>
                  <a:srgbClr val="273F82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lang="pt-BR" sz="1800">
                <a:solidFill>
                  <a:srgbClr val="273F82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s que estiverem escutando devem refletir 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sobre 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quanto se identificam com essa 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inquietação.</a:t>
            </a:r>
            <a:endParaRPr sz="1800">
              <a:solidFill>
                <a:srgbClr val="01296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6814016" y="2055762"/>
            <a:ext cx="3058200" cy="2941500"/>
          </a:xfrm>
          <a:prstGeom prst="roundRect">
            <a:avLst>
              <a:gd fmla="val 960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/>
          <p:nvPr/>
        </p:nvSpPr>
        <p:spPr>
          <a:xfrm>
            <a:off x="10838334" y="2049524"/>
            <a:ext cx="3035400" cy="2941500"/>
          </a:xfrm>
          <a:prstGeom prst="roundRect">
            <a:avLst>
              <a:gd fmla="val 960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31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9376157" y="3158559"/>
            <a:ext cx="1269000" cy="84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14815050" y="4622290"/>
            <a:ext cx="3058200" cy="27870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marR="50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73F8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5080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Discutam entre si sobre os pontos em comum buscando </a:t>
            </a:r>
            <a:r>
              <a:rPr b="1" lang="pt-BR" sz="1800">
                <a:solidFill>
                  <a:srgbClr val="273F82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encontrar conjuntamente</a:t>
            </a:r>
            <a:r>
              <a:rPr lang="pt-BR" sz="1800">
                <a:solidFill>
                  <a:srgbClr val="273F8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formas de </a:t>
            </a:r>
            <a:r>
              <a:rPr b="1" lang="pt-BR" sz="1800">
                <a:solidFill>
                  <a:srgbClr val="273F82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lidar, superar ou ver com outros olhos essas inquietações.</a:t>
            </a:r>
            <a:endParaRPr b="1" sz="1800">
              <a:solidFill>
                <a:srgbClr val="012968"/>
              </a:solidFill>
              <a:highlight>
                <a:srgbClr val="C8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14815034" y="2049524"/>
            <a:ext cx="3035400" cy="2941500"/>
          </a:xfrm>
          <a:prstGeom prst="roundRect">
            <a:avLst>
              <a:gd fmla="val 960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31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13319007" y="3158559"/>
            <a:ext cx="1269000" cy="84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7">
            <a:alphaModFix/>
          </a:blip>
          <a:srcRect b="0" l="8638" r="10021" t="0"/>
          <a:stretch/>
        </p:blipFill>
        <p:spPr>
          <a:xfrm>
            <a:off x="10916175" y="2126609"/>
            <a:ext cx="2832128" cy="27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47501" y="2251093"/>
            <a:ext cx="3170796" cy="25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2304" y="2188238"/>
            <a:ext cx="3327898" cy="2661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30 minute countdown timer is made for professional use and has some minimal sound effects in the last 5 seconds." id="197" name="Google Shape;197;p24" title="30 MINUTE TIMER - COUNTDOWN TIMER (MINIMAL)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1350" y="2334691"/>
            <a:ext cx="2336688" cy="13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968"/>
            </a:gs>
            <a:gs pos="52999">
              <a:srgbClr val="273F82"/>
            </a:gs>
            <a:gs pos="100000">
              <a:srgbClr val="273F82"/>
            </a:gs>
          </a:gsLst>
          <a:lin ang="5400700" scaled="0"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2" y="68400"/>
            <a:ext cx="18288000" cy="1030228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6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977000" y="1842561"/>
            <a:ext cx="14334000" cy="56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spAutoFit/>
          </a:bodyPr>
          <a:lstStyle/>
          <a:p>
            <a:pPr indent="0" lvl="0" marL="0" marR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Mais do que saber aplicar métodos e ferramentas, </a:t>
            </a:r>
            <a:r>
              <a:rPr lang="pt-BR" sz="3600">
                <a:solidFill>
                  <a:srgbClr val="C8FF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para ser inteligente emocionalmente uma liderança deve ser…</a:t>
            </a:r>
            <a:endParaRPr sz="4400">
              <a:solidFill>
                <a:srgbClr val="C8FF00"/>
              </a:solidFill>
              <a:highlight>
                <a:srgbClr val="C8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457200" rtl="0" algn="ctr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b="1" lang="pt-BR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capaz </a:t>
            </a:r>
            <a:r>
              <a:rPr b="1" lang="pt-BR" sz="5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expressar suas </a:t>
            </a:r>
            <a:r>
              <a:rPr b="1" lang="pt-BR" sz="5800">
                <a:solidFill>
                  <a:srgbClr val="00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necessidades e angústias</a:t>
            </a:r>
            <a:r>
              <a:rPr b="1" lang="pt-BR" sz="5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se colocar </a:t>
            </a:r>
            <a:r>
              <a:rPr b="1" lang="pt-BR" sz="5800">
                <a:solidFill>
                  <a:srgbClr val="00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vulnerável,</a:t>
            </a:r>
            <a:r>
              <a:rPr b="1" lang="pt-BR" sz="5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 construir relacionamentos de </a:t>
            </a:r>
            <a:r>
              <a:rPr b="1" lang="pt-BR" sz="5800">
                <a:solidFill>
                  <a:srgbClr val="00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confiança!</a:t>
            </a:r>
            <a:endParaRPr b="1" sz="5800">
              <a:solidFill>
                <a:srgbClr val="002968"/>
              </a:solidFill>
              <a:highlight>
                <a:srgbClr val="C8F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968"/>
            </a:gs>
            <a:gs pos="52999">
              <a:srgbClr val="273F82"/>
            </a:gs>
            <a:gs pos="100000">
              <a:srgbClr val="273F82"/>
            </a:gs>
          </a:gsLst>
          <a:lin ang="540070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3556200" y="1752933"/>
            <a:ext cx="11175600" cy="854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82850" lIns="365800" spcFirstLastPara="1" rIns="36580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3556200" y="1303239"/>
            <a:ext cx="11175600" cy="1019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65800" lIns="365800" spcFirstLastPara="1" rIns="365800" wrap="square" tIns="36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 u="sng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vulnerabilidade</a:t>
            </a:r>
            <a:endParaRPr sz="2400" u="sng">
              <a:solidFill>
                <a:srgbClr val="0129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4067400" y="3121529"/>
            <a:ext cx="101532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spAutoFit/>
          </a:bodyPr>
          <a:lstStyle/>
          <a:p>
            <a:pPr indent="0" lvl="0" marL="0" marR="241300" rtl="0" algn="ctr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Ao abraçar nossa </a:t>
            </a:r>
            <a:r>
              <a:rPr b="1"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vulnerabilidade</a:t>
            </a:r>
            <a:r>
              <a:rPr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pt-BR" sz="4000">
                <a:solidFill>
                  <a:srgbClr val="01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fortalecemos nossas habilidades de comunicação e conexão interpessoal, promovendo</a:t>
            </a:r>
            <a:r>
              <a:rPr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relacionamentos mais autênticos e significativos</a:t>
            </a:r>
            <a:r>
              <a:rPr lang="pt-BR" sz="40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4000">
              <a:solidFill>
                <a:srgbClr val="0129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3250" y="369421"/>
            <a:ext cx="2154900" cy="2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11300" y="5435912"/>
            <a:ext cx="2462851" cy="246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968"/>
            </a:gs>
            <a:gs pos="52999">
              <a:srgbClr val="273F82"/>
            </a:gs>
            <a:gs pos="100000">
              <a:srgbClr val="273F82"/>
            </a:gs>
          </a:gsLst>
          <a:lin ang="5400700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2436321" y="2512396"/>
            <a:ext cx="13415400" cy="22515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C8FF00"/>
              </a:gs>
              <a:gs pos="100000">
                <a:srgbClr val="98FF54"/>
              </a:gs>
            </a:gsLst>
            <a:lin ang="1890073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6478200" y="1375202"/>
            <a:ext cx="53316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spAutoFit/>
          </a:bodyPr>
          <a:lstStyle/>
          <a:p>
            <a:pPr indent="0" lvl="0" marL="0" marR="457200" rtl="0" algn="ctr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Tudo isso </a:t>
            </a:r>
            <a:r>
              <a:rPr lang="pt-BR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é a base para a construção de um ambiente de</a:t>
            </a:r>
            <a:endParaRPr sz="2200">
              <a:solidFill>
                <a:schemeClr val="lt1"/>
              </a:solidFill>
              <a:highlight>
                <a:srgbClr val="C8FF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2436321" y="3007371"/>
            <a:ext cx="13415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900" lIns="182900" spcFirstLastPara="1" rIns="182900" wrap="square" tIns="182900">
            <a:spAutoFit/>
          </a:bodyPr>
          <a:lstStyle/>
          <a:p>
            <a:pPr indent="0" lvl="0" marL="0" marR="457200" rtl="0" algn="ctr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64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64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SEGURANÇA PSICOLÓGICA!</a:t>
            </a:r>
            <a:endParaRPr sz="64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255200" y="5705537"/>
            <a:ext cx="157776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900" lIns="182900" spcFirstLastPara="1" rIns="182900" wrap="square" tIns="182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Segurança psicológica é a </a:t>
            </a:r>
            <a:r>
              <a:rPr lang="pt-BR" sz="3000">
                <a:solidFill>
                  <a:srgbClr val="012968"/>
                </a:solidFill>
                <a:highlight>
                  <a:srgbClr val="C8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sensação de estar em um ambiente no qual as pessoas podem expressar livremente suas ideias e emoções, sem medo de julgamento ou retaliação. </a:t>
            </a:r>
            <a:r>
              <a:rPr lang="pt-BR" sz="3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É um ambiente de confiança!</a:t>
            </a:r>
            <a:endParaRPr sz="3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" name="Google Shape;110;p19"/>
          <p:cNvSpPr/>
          <p:nvPr/>
        </p:nvSpPr>
        <p:spPr>
          <a:xfrm rot="5400000">
            <a:off x="8414400" y="4194362"/>
            <a:ext cx="1459200" cy="1563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C8FF00"/>
              </a:gs>
              <a:gs pos="100000">
                <a:srgbClr val="98FF54"/>
              </a:gs>
            </a:gsLst>
            <a:lin ang="18900732" scaled="0"/>
          </a:gra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968"/>
            </a:gs>
            <a:gs pos="52999">
              <a:srgbClr val="273F82"/>
            </a:gs>
            <a:gs pos="100000">
              <a:srgbClr val="273F82"/>
            </a:gs>
          </a:gsLst>
          <a:lin ang="5400700" scaled="0"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1290275" y="4351679"/>
            <a:ext cx="6599400" cy="2939700"/>
          </a:xfrm>
          <a:prstGeom prst="wedgeRoundRectCallout">
            <a:avLst>
              <a:gd fmla="val -56312" name="adj1"/>
              <a:gd fmla="val 31283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4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“O que é vivido aqui, fica aqui!”</a:t>
            </a:r>
            <a:endParaRPr i="1" sz="52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" name="Google Shape;116;p20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8422528" y="2007905"/>
            <a:ext cx="8575200" cy="5280300"/>
          </a:xfrm>
          <a:prstGeom prst="roundRect">
            <a:avLst>
              <a:gd fmla="val 849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Nesta atividade, você vai</a:t>
            </a:r>
            <a:r>
              <a:rPr lang="pt-BR" sz="34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simular esse ambiente de </a:t>
            </a:r>
            <a:r>
              <a:rPr b="1" lang="pt-BR" sz="3400">
                <a:solidFill>
                  <a:srgbClr val="01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segurança psicológica</a:t>
            </a:r>
            <a:r>
              <a:rPr lang="pt-BR" sz="34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dar espaço para sua equipe </a:t>
            </a:r>
            <a:r>
              <a:rPr lang="pt-BR" sz="3400">
                <a:solidFill>
                  <a:srgbClr val="012968"/>
                </a:solidFill>
                <a:highlight>
                  <a:srgbClr val="C8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se </a:t>
            </a:r>
            <a:r>
              <a:rPr b="1" lang="pt-BR" sz="3400">
                <a:solidFill>
                  <a:srgbClr val="01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expressar e compartilhar experiências</a:t>
            </a:r>
            <a:r>
              <a:rPr lang="pt-BR" sz="3400">
                <a:solidFill>
                  <a:srgbClr val="012968"/>
                </a:solidFill>
                <a:highlight>
                  <a:srgbClr val="C8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!</a:t>
            </a:r>
            <a:endParaRPr sz="3200">
              <a:solidFill>
                <a:srgbClr val="012968"/>
              </a:solidFill>
              <a:highlight>
                <a:srgbClr val="C8FF00"/>
              </a:highlight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1825" y="2004977"/>
            <a:ext cx="2054001" cy="205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8FF00"/>
            </a:gs>
            <a:gs pos="100000">
              <a:srgbClr val="98FF54"/>
            </a:gs>
          </a:gsLst>
          <a:lin ang="18900732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-1113802"/>
            <a:ext cx="18288000" cy="168981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 rot="-582609">
            <a:off x="2319672" y="3635074"/>
            <a:ext cx="13797265" cy="2067594"/>
          </a:xfrm>
          <a:prstGeom prst="roundRect">
            <a:avLst>
              <a:gd fmla="val 50000" name="adj"/>
            </a:avLst>
          </a:prstGeom>
          <a:solidFill>
            <a:srgbClr val="F5F9FA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18436343" y="74280"/>
            <a:ext cx="4328299" cy="22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 rot="-616825">
            <a:off x="2339329" y="2616694"/>
            <a:ext cx="13533668" cy="291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lang="pt-BR" sz="4400">
                <a:solidFill>
                  <a:srgbClr val="00296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Vamos fazer a</a:t>
            </a:r>
            <a:endParaRPr sz="4400">
              <a:solidFill>
                <a:srgbClr val="00296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b="1" lang="pt-BR" sz="7200">
                <a:solidFill>
                  <a:srgbClr val="002968"/>
                </a:solidFill>
                <a:latin typeface="Montserrat"/>
                <a:ea typeface="Montserrat"/>
                <a:cs typeface="Montserrat"/>
                <a:sym typeface="Montserrat"/>
              </a:rPr>
              <a:t>RODA DAS </a:t>
            </a:r>
            <a:r>
              <a:rPr b="1" i="1" lang="pt-BR" sz="7200" u="sng">
                <a:solidFill>
                  <a:srgbClr val="002968"/>
                </a:solidFill>
                <a:latin typeface="Montserrat"/>
                <a:ea typeface="Montserrat"/>
                <a:cs typeface="Montserrat"/>
                <a:sym typeface="Montserrat"/>
              </a:rPr>
              <a:t>INQUIETAÇÕES!</a:t>
            </a:r>
            <a:endParaRPr b="1" i="1" sz="7200" u="sng">
              <a:solidFill>
                <a:srgbClr val="0029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7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15614" y="5294428"/>
            <a:ext cx="2663099" cy="26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8991" y="911896"/>
            <a:ext cx="2371950" cy="23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2968"/>
            </a:gs>
            <a:gs pos="52999">
              <a:srgbClr val="273F82"/>
            </a:gs>
            <a:gs pos="100000">
              <a:srgbClr val="273F82"/>
            </a:gs>
          </a:gsLst>
          <a:lin ang="5400700" scaled="0"/>
        </a:gra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800" y="4809654"/>
            <a:ext cx="2449650" cy="24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1730700" y="2180106"/>
            <a:ext cx="14826600" cy="44367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38100">
            <a:solidFill>
              <a:srgbClr val="C8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 txBox="1"/>
          <p:nvPr/>
        </p:nvSpPr>
        <p:spPr>
          <a:xfrm>
            <a:off x="2841300" y="2260276"/>
            <a:ext cx="12605400" cy="42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t/>
            </a:r>
            <a:endParaRPr b="1" sz="800">
              <a:solidFill>
                <a:srgbClr val="01296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1E42"/>
              </a:buClr>
              <a:buSzPts val="3400"/>
              <a:buFont typeface="Arial"/>
              <a:buNone/>
            </a:pPr>
            <a:r>
              <a:rPr lang="pt-BR" sz="2400">
                <a:solidFill>
                  <a:srgbClr val="01296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Grandes empresas relataram que a prática trouxe resultados positivos, como um </a:t>
            </a:r>
            <a:r>
              <a:rPr b="1" lang="pt-BR" sz="2400">
                <a:solidFill>
                  <a:srgbClr val="012968"/>
                </a:solidFill>
                <a:highlight>
                  <a:srgbClr val="C8FF00"/>
                </a:highlight>
                <a:latin typeface="Montserrat"/>
                <a:ea typeface="Montserrat"/>
                <a:cs typeface="Montserrat"/>
                <a:sym typeface="Montserrat"/>
              </a:rPr>
              <a:t>maior nível de colaboração e confiança entre a equipe</a:t>
            </a:r>
            <a:r>
              <a:rPr lang="pt-BR" sz="2400">
                <a:solidFill>
                  <a:srgbClr val="01296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o que pode </a:t>
            </a:r>
            <a:r>
              <a:rPr b="1" lang="pt-BR" sz="2400">
                <a:solidFill>
                  <a:srgbClr val="012968"/>
                </a:solidFill>
                <a:latin typeface="Montserrat"/>
                <a:ea typeface="Montserrat"/>
                <a:cs typeface="Montserrat"/>
                <a:sym typeface="Montserrat"/>
              </a:rPr>
              <a:t>potencializar o desempenho e a capacidade de inovação!</a:t>
            </a:r>
            <a:endParaRPr b="1" sz="2400">
              <a:solidFill>
                <a:srgbClr val="0129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6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89850" y="1389265"/>
            <a:ext cx="2947899" cy="29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968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-21265875" y="1314674"/>
            <a:ext cx="27439200" cy="6829800"/>
          </a:xfrm>
          <a:prstGeom prst="roundRect">
            <a:avLst>
              <a:gd fmla="val 50000" name="adj"/>
            </a:avLst>
          </a:prstGeom>
          <a:solidFill>
            <a:srgbClr val="273F82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0" y="8837275"/>
            <a:ext cx="18288000" cy="1458000"/>
          </a:xfrm>
          <a:prstGeom prst="rect">
            <a:avLst/>
          </a:prstGeom>
          <a:solidFill>
            <a:srgbClr val="023770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50" y="7900906"/>
            <a:ext cx="3327907" cy="33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4900" y="9338813"/>
            <a:ext cx="3844524" cy="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5">
            <a:alphaModFix/>
          </a:blip>
          <a:srcRect b="13812" l="1719" r="0" t="63181"/>
          <a:stretch/>
        </p:blipFill>
        <p:spPr>
          <a:xfrm>
            <a:off x="4129100" y="8937788"/>
            <a:ext cx="5615125" cy="13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6643350" y="1314674"/>
            <a:ext cx="27439200" cy="6829800"/>
          </a:xfrm>
          <a:prstGeom prst="roundRect">
            <a:avLst>
              <a:gd fmla="val 50000" name="adj"/>
            </a:avLst>
          </a:prstGeom>
          <a:solidFill>
            <a:srgbClr val="C8FF00"/>
          </a:solidFill>
          <a:ln>
            <a:noFill/>
          </a:ln>
        </p:spPr>
        <p:txBody>
          <a:bodyPr anchorCtr="0" anchor="ctr" bIns="182900" lIns="182900" spcFirstLastPara="1" rIns="182900" wrap="square" tIns="18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58" name="Google Shape;158;p23"/>
          <p:cNvSpPr/>
          <p:nvPr/>
        </p:nvSpPr>
        <p:spPr>
          <a:xfrm>
            <a:off x="9311550" y="5532736"/>
            <a:ext cx="3400200" cy="2038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37200" lIns="137200" spcFirstLastPara="1" rIns="211050" wrap="square" tIns="137200">
            <a:noAutofit/>
          </a:bodyPr>
          <a:lstStyle/>
          <a:p>
            <a:pPr indent="0" lvl="0" marL="177800" marR="76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177800" marR="76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Cada um deve listar</a:t>
            </a:r>
            <a:r>
              <a:rPr lang="pt-BR" sz="1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as </a:t>
            </a:r>
            <a:r>
              <a:rPr lang="pt-BR" sz="1800">
                <a:solidFill>
                  <a:srgbClr val="012968"/>
                </a:solidFill>
                <a:highlight>
                  <a:srgbClr val="C8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suas maiores inquietações como líder </a:t>
            </a:r>
            <a:r>
              <a:rPr lang="pt-BR" sz="1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 uma folha de papel ou o que tiver à mão.</a:t>
            </a:r>
            <a:endParaRPr i="1" sz="18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4700625" y="3501185"/>
            <a:ext cx="3685800" cy="2456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73F82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4900" y="535774"/>
            <a:ext cx="1150248" cy="6038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14163118" y="406505"/>
            <a:ext cx="3844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900" lIns="182900" spcFirstLastPara="1" rIns="182900" wrap="square" tIns="182900">
            <a:spAutoFit/>
          </a:bodyPr>
          <a:lstStyle/>
          <a:p>
            <a:pPr indent="0" lvl="0" marL="0" marR="457200" rtl="0" algn="ctr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i="1" lang="pt-BR" sz="3200">
                <a:solidFill>
                  <a:srgbClr val="F7F7F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 minutos</a:t>
            </a:r>
            <a:endParaRPr i="1" sz="200">
              <a:solidFill>
                <a:srgbClr val="F7F7F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494800" y="3278716"/>
            <a:ext cx="5867400" cy="290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/>
          <a:p>
            <a:pPr indent="0" lvl="0" marL="0" marR="45720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5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começar, </a:t>
            </a:r>
            <a:r>
              <a:rPr b="1" lang="pt-BR" sz="4400">
                <a:solidFill>
                  <a:srgbClr val="C8FF00"/>
                </a:solidFill>
                <a:latin typeface="Montserrat"/>
                <a:ea typeface="Montserrat"/>
                <a:cs typeface="Montserrat"/>
                <a:sym typeface="Montserrat"/>
              </a:rPr>
              <a:t>individualmente:</a:t>
            </a:r>
            <a:endParaRPr b="1" sz="4400">
              <a:solidFill>
                <a:srgbClr val="C8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13990100" y="5289524"/>
            <a:ext cx="3400200" cy="22815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177800" marR="241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177800" marR="241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177800" marR="241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 seguida, cada um deve </a:t>
            </a:r>
            <a:r>
              <a:rPr lang="pt-BR" sz="1800">
                <a:solidFill>
                  <a:srgbClr val="012968"/>
                </a:solidFill>
                <a:highlight>
                  <a:srgbClr val="C8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o</a:t>
            </a:r>
            <a:r>
              <a:rPr lang="pt-BR" sz="1800">
                <a:solidFill>
                  <a:srgbClr val="012968"/>
                </a:solidFill>
                <a:highlight>
                  <a:srgbClr val="C8FF00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rdenar as inquietações </a:t>
            </a:r>
            <a:r>
              <a:rPr lang="pt-BR" sz="1800">
                <a:solidFill>
                  <a:srgbClr val="0129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listadas partindo da que mais o preocupa para a que menos o preocupa.</a:t>
            </a:r>
            <a:endParaRPr i="1" sz="1800">
              <a:solidFill>
                <a:srgbClr val="0129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9311568" y="2480450"/>
            <a:ext cx="3425400" cy="3294600"/>
          </a:xfrm>
          <a:prstGeom prst="roundRect">
            <a:avLst>
              <a:gd fmla="val 960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7">
            <a:alphaModFix/>
          </a:blip>
          <a:srcRect b="0" l="8395" r="8395" t="0"/>
          <a:stretch/>
        </p:blipFill>
        <p:spPr>
          <a:xfrm>
            <a:off x="9311572" y="2496912"/>
            <a:ext cx="3421800" cy="329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13990100" y="2473462"/>
            <a:ext cx="3400200" cy="3294600"/>
          </a:xfrm>
          <a:prstGeom prst="roundRect">
            <a:avLst>
              <a:gd fmla="val 960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31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9755879" y="1887933"/>
            <a:ext cx="2452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200" lIns="137200" spcFirstLastPara="1" rIns="137200" wrap="square" tIns="137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12968"/>
                </a:solidFill>
                <a:latin typeface="Manrope"/>
                <a:ea typeface="Manrope"/>
                <a:cs typeface="Manrope"/>
                <a:sym typeface="Manrope"/>
              </a:rPr>
              <a:t>7 minutos</a:t>
            </a:r>
            <a:endParaRPr i="1" sz="1600">
              <a:solidFill>
                <a:srgbClr val="01296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14463779" y="1887933"/>
            <a:ext cx="2452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200" lIns="137200" spcFirstLastPara="1" rIns="137200" wrap="square" tIns="137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12968"/>
                </a:solidFill>
                <a:latin typeface="Manrope"/>
                <a:ea typeface="Manrope"/>
                <a:cs typeface="Manrope"/>
                <a:sym typeface="Manrope"/>
              </a:rPr>
              <a:t>2 </a:t>
            </a:r>
            <a:r>
              <a:rPr b="1" i="1" lang="pt-BR" sz="2000">
                <a:solidFill>
                  <a:srgbClr val="012968"/>
                </a:solidFill>
                <a:latin typeface="Manrope"/>
                <a:ea typeface="Manrope"/>
                <a:cs typeface="Manrope"/>
                <a:sym typeface="Manrope"/>
              </a:rPr>
              <a:t>minutos</a:t>
            </a:r>
            <a:endParaRPr i="1" sz="1600">
              <a:solidFill>
                <a:srgbClr val="012968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8">
            <a:alphaModFix/>
          </a:blip>
          <a:srcRect b="0" l="0" r="7063" t="0"/>
          <a:stretch/>
        </p:blipFill>
        <p:spPr>
          <a:xfrm>
            <a:off x="13960000" y="2678227"/>
            <a:ext cx="3509402" cy="30226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/>
          <p:nvPr/>
        </p:nvSpPr>
        <p:spPr>
          <a:xfrm>
            <a:off x="12410048" y="3715746"/>
            <a:ext cx="1421400" cy="94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his 10-minute countdown timer is made for professional use and has some minimal sound effects in the last 5 seconds." id="171" name="Google Shape;171;p23" title="10 MINUTE TIMER - COUNTDOWN TIMER (MINIMAL)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050" y="2086574"/>
            <a:ext cx="2336706" cy="13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