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Montserrat Medium"/>
      <p:regular r:id="rId12"/>
      <p:bold r:id="rId13"/>
      <p:italic r:id="rId14"/>
      <p:boldItalic r:id="rId15"/>
    </p:embeddedFont>
    <p:embeddedFont>
      <p:font typeface="Manrope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gFQ5m3oSCRXOAT7mKlv2D6q38l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MontserratMedium-bold.fntdata"/><Relationship Id="rId12" Type="http://schemas.openxmlformats.org/officeDocument/2006/relationships/font" Target="fonts/MontserratMedium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.fntdata"/><Relationship Id="rId15" Type="http://schemas.openxmlformats.org/officeDocument/2006/relationships/font" Target="fonts/MontserratMedium-boldItalic.fntdata"/><Relationship Id="rId14" Type="http://schemas.openxmlformats.org/officeDocument/2006/relationships/font" Target="fonts/MontserratMedium-italic.fntdata"/><Relationship Id="rId17" Type="http://schemas.openxmlformats.org/officeDocument/2006/relationships/font" Target="fonts/Manrope-bold.fntdata"/><Relationship Id="rId16" Type="http://schemas.openxmlformats.org/officeDocument/2006/relationships/font" Target="fonts/Manrope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e4e13395d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e4e13395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5" name="Google Shape;6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9" name="Google Shape;6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>
  <p:cSld name="Título e Conteúdo">
    <p:bg>
      <p:bgPr>
        <a:solidFill>
          <a:srgbClr val="EFEFEF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6"/>
          <p:cNvSpPr/>
          <p:nvPr/>
        </p:nvSpPr>
        <p:spPr>
          <a:xfrm>
            <a:off x="0" y="0"/>
            <a:ext cx="12191991" cy="1397171"/>
          </a:xfrm>
          <a:prstGeom prst="rect">
            <a:avLst/>
          </a:prstGeom>
          <a:solidFill>
            <a:srgbClr val="273F8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6"/>
          <p:cNvSpPr txBox="1"/>
          <p:nvPr/>
        </p:nvSpPr>
        <p:spPr>
          <a:xfrm>
            <a:off x="1383121" y="680454"/>
            <a:ext cx="9420452" cy="523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pt-BR" sz="1400" u="none" cap="none" strike="noStrike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Este é um exercício de reflexão que vai explorar a temática da segurança psicológica nas perspectivas de passado, presente e futuro, considerando uma mentalidade de protagonismo da liderança.</a:t>
            </a:r>
            <a:endParaRPr i="0" sz="1400" u="none" cap="none" strike="noStrike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" name="Google Shape;9;p6"/>
          <p:cNvSpPr txBox="1"/>
          <p:nvPr/>
        </p:nvSpPr>
        <p:spPr>
          <a:xfrm>
            <a:off x="4887284" y="260333"/>
            <a:ext cx="2412125" cy="36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C8FF00"/>
                </a:solidFill>
                <a:latin typeface="Montserrat"/>
                <a:ea typeface="Montserrat"/>
                <a:cs typeface="Montserrat"/>
                <a:sym typeface="Montserrat"/>
              </a:rPr>
              <a:t>MÃO NA MASSA!</a:t>
            </a:r>
            <a:endParaRPr b="1" i="0" sz="1800" u="none" cap="none" strike="noStrike">
              <a:solidFill>
                <a:srgbClr val="C8FF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Google Shape;10;p6"/>
          <p:cNvSpPr txBox="1"/>
          <p:nvPr/>
        </p:nvSpPr>
        <p:spPr>
          <a:xfrm>
            <a:off x="624911" y="1851097"/>
            <a:ext cx="4891200" cy="12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pt-BR" sz="16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endParaRPr i="0" sz="14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Promover um momento de reflexão sobre onde queremos chegar em relação à Segurança Psicológica e sobre de que maneira o que fazemos no momento atual impacta o que é desejado para o futuro.</a:t>
            </a:r>
            <a:endParaRPr i="0" sz="12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" name="Google Shape;11;p6"/>
          <p:cNvSpPr txBox="1"/>
          <p:nvPr/>
        </p:nvSpPr>
        <p:spPr>
          <a:xfrm>
            <a:off x="624912" y="3411402"/>
            <a:ext cx="4742100" cy="25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pt-BR" sz="16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Como fazer</a:t>
            </a:r>
            <a:endParaRPr i="0" sz="14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1. </a:t>
            </a:r>
            <a:r>
              <a:rPr i="0" lang="pt-BR" sz="12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Reserve uma agenda para executar o desafio individualmente em um horário que você possa se concentrar sem interrupções;</a:t>
            </a:r>
            <a:endParaRPr i="0" sz="12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2. </a:t>
            </a:r>
            <a:r>
              <a:rPr i="0" lang="pt-BR" sz="12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Utilizando o template sugerido, siga as orientações e responda as questões começando pelo campo relativo ao futuro, seguindo para a seção referente ao passado e finalizando com o campo que corresponde ao presente.</a:t>
            </a:r>
            <a:endParaRPr i="0" sz="12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br>
              <a:rPr i="0" lang="pt-BR" sz="16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i="0" sz="12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" name="Google Shape;12;p6"/>
          <p:cNvSpPr txBox="1"/>
          <p:nvPr/>
        </p:nvSpPr>
        <p:spPr>
          <a:xfrm>
            <a:off x="6824871" y="1851097"/>
            <a:ext cx="4742100" cy="25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pt-BR" sz="1600" u="none" cap="none" strike="noStrike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Orientações importantes</a:t>
            </a:r>
            <a:endParaRPr i="0" sz="1600" u="none" cap="none" strike="noStrike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pt-BR" sz="12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O intuito dessa atividade é promover a reflexão e exercitar a capacidade de se planejar, bem como a compreensão do impacto de suas ações na construção do todo. Não há resposta certa ou errada, apenas aquilo que você acredita ser o mais adequado.</a:t>
            </a:r>
            <a:endParaRPr i="0" sz="12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pt-BR" sz="12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Dica: Uma boa inspiração para realizar esta atividade é buscar referências em outras lideranças. Faça uma breve pesquisa sobre o que tem sido feito com sucesso por aí em termos de segurança psicológica ou converse com outros líderes SEST SENAT! </a:t>
            </a:r>
            <a:endParaRPr b="1" i="0" sz="12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3" name="Google Shape;13;p6"/>
          <p:cNvCxnSpPr/>
          <p:nvPr/>
        </p:nvCxnSpPr>
        <p:spPr>
          <a:xfrm>
            <a:off x="6093347" y="1681842"/>
            <a:ext cx="0" cy="4451954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" name="Google Shape;14;p6"/>
          <p:cNvSpPr/>
          <p:nvPr/>
        </p:nvSpPr>
        <p:spPr>
          <a:xfrm>
            <a:off x="0" y="5879900"/>
            <a:ext cx="12192000" cy="9900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" name="Google Shape;15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77785" y="5244105"/>
            <a:ext cx="2261598" cy="2261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9303" y="6220432"/>
            <a:ext cx="2612685" cy="348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6"/>
          <p:cNvPicPr preferRelativeResize="0"/>
          <p:nvPr/>
        </p:nvPicPr>
        <p:blipFill rotWithShape="1">
          <a:blip r:embed="rId4">
            <a:alphaModFix/>
          </a:blip>
          <a:srcRect b="13812" l="1719" r="0" t="63181"/>
          <a:stretch/>
        </p:blipFill>
        <p:spPr>
          <a:xfrm>
            <a:off x="2806083" y="5948139"/>
            <a:ext cx="3815965" cy="893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>
  <p:cSld name="Slide de Título">
    <p:bg>
      <p:bgPr>
        <a:solidFill>
          <a:srgbClr val="EFEFEF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/>
          <p:nvPr/>
        </p:nvSpPr>
        <p:spPr>
          <a:xfrm>
            <a:off x="0" y="1"/>
            <a:ext cx="12191991" cy="7292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7"/>
          <p:cNvSpPr txBox="1"/>
          <p:nvPr/>
        </p:nvSpPr>
        <p:spPr>
          <a:xfrm>
            <a:off x="4490499" y="141425"/>
            <a:ext cx="3253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2300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LINHA DO TEMPO</a:t>
            </a:r>
            <a:endParaRPr b="1" i="0" sz="190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1" name="Google Shape;21;p7"/>
          <p:cNvCxnSpPr/>
          <p:nvPr/>
        </p:nvCxnSpPr>
        <p:spPr>
          <a:xfrm>
            <a:off x="596671" y="4414099"/>
            <a:ext cx="11041164" cy="0"/>
          </a:xfrm>
          <a:prstGeom prst="straightConnector1">
            <a:avLst/>
          </a:prstGeom>
          <a:noFill/>
          <a:ln cap="flat" cmpd="sng" w="38100">
            <a:solidFill>
              <a:srgbClr val="66666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" name="Google Shape;22;p7"/>
          <p:cNvSpPr txBox="1"/>
          <p:nvPr/>
        </p:nvSpPr>
        <p:spPr>
          <a:xfrm>
            <a:off x="1254095" y="1245775"/>
            <a:ext cx="2412125" cy="36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A7E82B"/>
                </a:solidFill>
                <a:latin typeface="Montserrat"/>
                <a:ea typeface="Montserrat"/>
                <a:cs typeface="Montserrat"/>
                <a:sym typeface="Montserrat"/>
              </a:rPr>
              <a:t>PASSADO</a:t>
            </a:r>
            <a:endParaRPr i="0" sz="1800" u="none" cap="none" strike="noStrike">
              <a:solidFill>
                <a:srgbClr val="A7E82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" name="Google Shape;23;p7"/>
          <p:cNvSpPr txBox="1"/>
          <p:nvPr/>
        </p:nvSpPr>
        <p:spPr>
          <a:xfrm>
            <a:off x="4889656" y="1259982"/>
            <a:ext cx="2412125" cy="36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273F82"/>
                </a:solidFill>
                <a:latin typeface="Montserrat"/>
                <a:ea typeface="Montserrat"/>
                <a:cs typeface="Montserrat"/>
                <a:sym typeface="Montserrat"/>
              </a:rPr>
              <a:t>PRESENTE</a:t>
            </a:r>
            <a:endParaRPr i="0" sz="1800" u="none" cap="none" strike="noStrike">
              <a:solidFill>
                <a:srgbClr val="273F8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" name="Google Shape;24;p7"/>
          <p:cNvSpPr txBox="1"/>
          <p:nvPr/>
        </p:nvSpPr>
        <p:spPr>
          <a:xfrm>
            <a:off x="8525780" y="1259982"/>
            <a:ext cx="2412125" cy="3692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FUTURO</a:t>
            </a:r>
            <a:endParaRPr i="0" sz="1800" u="none" cap="none" strike="noStrike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5" name="Google Shape;25;p7"/>
          <p:cNvCxnSpPr/>
          <p:nvPr/>
        </p:nvCxnSpPr>
        <p:spPr>
          <a:xfrm>
            <a:off x="4648232" y="1160980"/>
            <a:ext cx="0" cy="5492483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" name="Google Shape;26;p7"/>
          <p:cNvCxnSpPr/>
          <p:nvPr/>
        </p:nvCxnSpPr>
        <p:spPr>
          <a:xfrm>
            <a:off x="7569520" y="1160980"/>
            <a:ext cx="0" cy="5492483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7" name="Google Shape;27;p7"/>
          <p:cNvSpPr txBox="1"/>
          <p:nvPr/>
        </p:nvSpPr>
        <p:spPr>
          <a:xfrm>
            <a:off x="5804934" y="4571894"/>
            <a:ext cx="581567" cy="26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t-BR" sz="1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2023</a:t>
            </a:r>
            <a:endParaRPr i="0" sz="11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8" name="Google Shape;28;p7"/>
          <p:cNvCxnSpPr/>
          <p:nvPr/>
        </p:nvCxnSpPr>
        <p:spPr>
          <a:xfrm>
            <a:off x="8439774" y="4327470"/>
            <a:ext cx="0" cy="173255"/>
          </a:xfrm>
          <a:prstGeom prst="straightConnector1">
            <a:avLst/>
          </a:prstGeom>
          <a:noFill/>
          <a:ln cap="flat" cmpd="sng" w="38100">
            <a:solidFill>
              <a:srgbClr val="66666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9" name="Google Shape;29;p7"/>
          <p:cNvCxnSpPr/>
          <p:nvPr/>
        </p:nvCxnSpPr>
        <p:spPr>
          <a:xfrm>
            <a:off x="9517760" y="4327470"/>
            <a:ext cx="0" cy="173255"/>
          </a:xfrm>
          <a:prstGeom prst="straightConnector1">
            <a:avLst/>
          </a:prstGeom>
          <a:noFill/>
          <a:ln cap="flat" cmpd="sng" w="38100">
            <a:solidFill>
              <a:srgbClr val="66666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" name="Google Shape;30;p7"/>
          <p:cNvCxnSpPr/>
          <p:nvPr/>
        </p:nvCxnSpPr>
        <p:spPr>
          <a:xfrm>
            <a:off x="10574772" y="4327470"/>
            <a:ext cx="0" cy="173255"/>
          </a:xfrm>
          <a:prstGeom prst="straightConnector1">
            <a:avLst/>
          </a:prstGeom>
          <a:noFill/>
          <a:ln cap="flat" cmpd="sng" w="38100">
            <a:solidFill>
              <a:srgbClr val="666666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" name="Google Shape;31;p7"/>
          <p:cNvCxnSpPr/>
          <p:nvPr/>
        </p:nvCxnSpPr>
        <p:spPr>
          <a:xfrm>
            <a:off x="1582690" y="4327470"/>
            <a:ext cx="0" cy="173255"/>
          </a:xfrm>
          <a:prstGeom prst="straightConnector1">
            <a:avLst/>
          </a:prstGeom>
          <a:noFill/>
          <a:ln cap="flat" cmpd="sng" w="38100">
            <a:solidFill>
              <a:srgbClr val="A7E82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2" name="Google Shape;32;p7"/>
          <p:cNvCxnSpPr/>
          <p:nvPr/>
        </p:nvCxnSpPr>
        <p:spPr>
          <a:xfrm>
            <a:off x="2660676" y="4327470"/>
            <a:ext cx="0" cy="173255"/>
          </a:xfrm>
          <a:prstGeom prst="straightConnector1">
            <a:avLst/>
          </a:prstGeom>
          <a:noFill/>
          <a:ln cap="flat" cmpd="sng" w="38100">
            <a:solidFill>
              <a:srgbClr val="A7E82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" name="Google Shape;33;p7"/>
          <p:cNvCxnSpPr/>
          <p:nvPr/>
        </p:nvCxnSpPr>
        <p:spPr>
          <a:xfrm>
            <a:off x="3717688" y="4327470"/>
            <a:ext cx="0" cy="173255"/>
          </a:xfrm>
          <a:prstGeom prst="straightConnector1">
            <a:avLst/>
          </a:prstGeom>
          <a:noFill/>
          <a:ln cap="flat" cmpd="sng" w="38100">
            <a:solidFill>
              <a:srgbClr val="A7E82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" name="Google Shape;34;p7"/>
          <p:cNvSpPr txBox="1"/>
          <p:nvPr/>
        </p:nvSpPr>
        <p:spPr>
          <a:xfrm>
            <a:off x="8167295" y="4571894"/>
            <a:ext cx="581567" cy="26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t-BR" sz="1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2024</a:t>
            </a:r>
            <a:endParaRPr i="0" sz="11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" name="Google Shape;35;p7"/>
          <p:cNvSpPr txBox="1"/>
          <p:nvPr/>
        </p:nvSpPr>
        <p:spPr>
          <a:xfrm>
            <a:off x="9246002" y="4571894"/>
            <a:ext cx="581567" cy="26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t-BR" sz="1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2028</a:t>
            </a:r>
            <a:endParaRPr i="0" sz="11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" name="Google Shape;36;p7"/>
          <p:cNvSpPr txBox="1"/>
          <p:nvPr/>
        </p:nvSpPr>
        <p:spPr>
          <a:xfrm>
            <a:off x="10296133" y="4571894"/>
            <a:ext cx="581567" cy="26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t-BR" sz="1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2033</a:t>
            </a:r>
            <a:endParaRPr i="0" sz="11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Google Shape;37;p7"/>
          <p:cNvSpPr txBox="1"/>
          <p:nvPr/>
        </p:nvSpPr>
        <p:spPr>
          <a:xfrm>
            <a:off x="50575" y="4508943"/>
            <a:ext cx="798786" cy="507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pt-BR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Início da minha liderança</a:t>
            </a:r>
            <a:endParaRPr i="0" sz="9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" name="Google Shape;38;p7"/>
          <p:cNvSpPr/>
          <p:nvPr/>
        </p:nvSpPr>
        <p:spPr>
          <a:xfrm>
            <a:off x="568604" y="4373673"/>
            <a:ext cx="80845" cy="80845"/>
          </a:xfrm>
          <a:prstGeom prst="ellipse">
            <a:avLst/>
          </a:prstGeom>
          <a:solidFill>
            <a:srgbClr val="A7E82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7"/>
          <p:cNvSpPr txBox="1"/>
          <p:nvPr/>
        </p:nvSpPr>
        <p:spPr>
          <a:xfrm>
            <a:off x="11189327" y="4508943"/>
            <a:ext cx="798786" cy="230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pt-BR" sz="9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Futuro</a:t>
            </a:r>
            <a:endParaRPr i="0" sz="9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" name="Google Shape;40;p7"/>
          <p:cNvSpPr/>
          <p:nvPr/>
        </p:nvSpPr>
        <p:spPr>
          <a:xfrm>
            <a:off x="11620207" y="4373673"/>
            <a:ext cx="80845" cy="80845"/>
          </a:xfrm>
          <a:prstGeom prst="ellipse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" name="Google Shape;41;p7"/>
          <p:cNvCxnSpPr/>
          <p:nvPr/>
        </p:nvCxnSpPr>
        <p:spPr>
          <a:xfrm>
            <a:off x="4648232" y="4414099"/>
            <a:ext cx="2921288" cy="0"/>
          </a:xfrm>
          <a:prstGeom prst="straightConnector1">
            <a:avLst/>
          </a:prstGeom>
          <a:noFill/>
          <a:ln cap="flat" cmpd="sng" w="38100">
            <a:solidFill>
              <a:srgbClr val="273F8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2" name="Google Shape;42;p7"/>
          <p:cNvSpPr/>
          <p:nvPr/>
        </p:nvSpPr>
        <p:spPr>
          <a:xfrm>
            <a:off x="6002112" y="4314419"/>
            <a:ext cx="199351" cy="199351"/>
          </a:xfrm>
          <a:prstGeom prst="ellipse">
            <a:avLst/>
          </a:prstGeom>
          <a:solidFill>
            <a:srgbClr val="EAEBE9"/>
          </a:solidFill>
          <a:ln cap="flat" cmpd="sng" w="38100">
            <a:solidFill>
              <a:srgbClr val="273F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p7"/>
          <p:cNvCxnSpPr/>
          <p:nvPr/>
        </p:nvCxnSpPr>
        <p:spPr>
          <a:xfrm>
            <a:off x="596671" y="4414095"/>
            <a:ext cx="4051561" cy="0"/>
          </a:xfrm>
          <a:prstGeom prst="straightConnector1">
            <a:avLst/>
          </a:prstGeom>
          <a:noFill/>
          <a:ln cap="flat" cmpd="sng" w="38100">
            <a:solidFill>
              <a:srgbClr val="A7E82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4" name="Google Shape;44;p7"/>
          <p:cNvSpPr txBox="1"/>
          <p:nvPr/>
        </p:nvSpPr>
        <p:spPr>
          <a:xfrm>
            <a:off x="1155458" y="1624798"/>
            <a:ext cx="26094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pt-BR" sz="1000" u="none" cap="none" strike="noStrike">
                <a:solidFill>
                  <a:srgbClr val="23376C"/>
                </a:solidFill>
                <a:latin typeface="Montserrat"/>
                <a:ea typeface="Montserrat"/>
                <a:cs typeface="Montserrat"/>
                <a:sym typeface="Montserrat"/>
              </a:rPr>
              <a:t>O que você fez até hoje que contribuiu para o alcance desses objetivos e expectativas futuras? </a:t>
            </a:r>
            <a:endParaRPr sz="1500">
              <a:solidFill>
                <a:srgbClr val="23376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pt-BR" sz="1000" u="none" cap="none" strike="noStrike">
                <a:solidFill>
                  <a:srgbClr val="23376C"/>
                </a:solidFill>
                <a:latin typeface="Montserrat"/>
                <a:ea typeface="Montserrat"/>
                <a:cs typeface="Montserrat"/>
                <a:sym typeface="Montserrat"/>
              </a:rPr>
              <a:t>Liste ações que você realizou desde o início da sua liderança que colaboraram para um ambiente de trabalho mais seguro psicologicamente.</a:t>
            </a:r>
            <a:endParaRPr i="0" sz="1000" u="none" cap="none" strike="noStrike">
              <a:solidFill>
                <a:srgbClr val="23376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" name="Google Shape;45;p7"/>
          <p:cNvSpPr txBox="1"/>
          <p:nvPr/>
        </p:nvSpPr>
        <p:spPr>
          <a:xfrm>
            <a:off x="4791019" y="1624798"/>
            <a:ext cx="26094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pt-BR" sz="1000" u="none" cap="none" strike="noStrike">
                <a:solidFill>
                  <a:srgbClr val="23376C"/>
                </a:solidFill>
                <a:latin typeface="Montserrat"/>
                <a:ea typeface="Montserrat"/>
                <a:cs typeface="Montserrat"/>
                <a:sym typeface="Montserrat"/>
              </a:rPr>
              <a:t>O que você pode começar a fazer </a:t>
            </a:r>
            <a:r>
              <a:rPr b="1" i="0" lang="pt-BR" sz="1000" u="none" cap="none" strike="noStrike">
                <a:solidFill>
                  <a:srgbClr val="23376C"/>
                </a:solidFill>
                <a:latin typeface="Montserrat"/>
                <a:ea typeface="Montserrat"/>
                <a:cs typeface="Montserrat"/>
                <a:sym typeface="Montserrat"/>
              </a:rPr>
              <a:t>hoje</a:t>
            </a:r>
            <a:r>
              <a:rPr i="0" lang="pt-BR" sz="1000" u="none" cap="none" strike="noStrike">
                <a:solidFill>
                  <a:srgbClr val="23376C"/>
                </a:solidFill>
                <a:latin typeface="Montserrat"/>
                <a:ea typeface="Montserrat"/>
                <a:cs typeface="Montserrat"/>
                <a:sym typeface="Montserrat"/>
              </a:rPr>
              <a:t> para construir o ambiente seguro que você almeja? </a:t>
            </a:r>
            <a:endParaRPr sz="1500">
              <a:solidFill>
                <a:srgbClr val="23376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pt-BR" sz="1000" u="none" cap="none" strike="noStrike">
                <a:solidFill>
                  <a:srgbClr val="23376C"/>
                </a:solidFill>
                <a:latin typeface="Montserrat"/>
                <a:ea typeface="Montserrat"/>
                <a:cs typeface="Montserrat"/>
                <a:sym typeface="Montserrat"/>
              </a:rPr>
              <a:t>Liste ações no campo indicado e  se comprometa a colocá-las em prática a partir de agora!.</a:t>
            </a:r>
            <a:endParaRPr i="0" sz="1000" u="none" cap="none" strike="noStrike">
              <a:solidFill>
                <a:srgbClr val="23376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6;p7"/>
          <p:cNvSpPr txBox="1"/>
          <p:nvPr/>
        </p:nvSpPr>
        <p:spPr>
          <a:xfrm>
            <a:off x="8427144" y="1624798"/>
            <a:ext cx="2609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pt-BR" sz="1000" u="none" cap="none" strike="noStrike">
                <a:solidFill>
                  <a:srgbClr val="23376C"/>
                </a:solidFill>
                <a:latin typeface="Montserrat"/>
                <a:ea typeface="Montserrat"/>
                <a:cs typeface="Montserrat"/>
                <a:sym typeface="Montserrat"/>
              </a:rPr>
              <a:t>Como você gostaria que fosse o ambiente de trabalho no SEST SENAT do futuro em termos de segurança para se expressar, compartilhar experiências  e sugerir e implementar novas ideias?</a:t>
            </a:r>
            <a:endParaRPr sz="1500">
              <a:solidFill>
                <a:srgbClr val="23376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pt-BR" sz="1000" u="none" cap="none" strike="noStrike">
                <a:solidFill>
                  <a:srgbClr val="23376C"/>
                </a:solidFill>
                <a:latin typeface="Montserrat"/>
                <a:ea typeface="Montserrat"/>
                <a:cs typeface="Montserrat"/>
                <a:sym typeface="Montserrat"/>
              </a:rPr>
              <a:t>Preencha os campos correspondentes a 1, 5 e 10 anos à frente.</a:t>
            </a:r>
            <a:endParaRPr i="0" sz="1000" u="none" cap="none" strike="noStrike">
              <a:solidFill>
                <a:srgbClr val="23376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 1">
  <p:cSld name="CUSTOM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e4e3922395_0_20"/>
          <p:cNvSpPr/>
          <p:nvPr/>
        </p:nvSpPr>
        <p:spPr>
          <a:xfrm>
            <a:off x="0" y="-9600"/>
            <a:ext cx="12192000" cy="6877200"/>
          </a:xfrm>
          <a:prstGeom prst="rect">
            <a:avLst/>
          </a:prstGeom>
          <a:solidFill>
            <a:srgbClr val="273F8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g1e4e3922395_0_20"/>
          <p:cNvSpPr/>
          <p:nvPr/>
        </p:nvSpPr>
        <p:spPr>
          <a:xfrm>
            <a:off x="-13322125" y="623996"/>
            <a:ext cx="19191600" cy="4772400"/>
          </a:xfrm>
          <a:prstGeom prst="roundRect">
            <a:avLst>
              <a:gd fmla="val 50000" name="adj"/>
            </a:avLst>
          </a:prstGeom>
          <a:solidFill>
            <a:srgbClr val="23376C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0" name="Google Shape;50;g1e4e3922395_0_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1052930">
            <a:off x="4644629" y="663434"/>
            <a:ext cx="1431175" cy="1431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1e4e3922395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6">
            <a:off x="4252253" y="4051116"/>
            <a:ext cx="1345361" cy="134538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g1e4e3922395_0_20"/>
          <p:cNvSpPr/>
          <p:nvPr/>
        </p:nvSpPr>
        <p:spPr>
          <a:xfrm>
            <a:off x="0" y="5879900"/>
            <a:ext cx="12192000" cy="9900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3" name="Google Shape;53;g1e4e3922395_0_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785" y="5244105"/>
            <a:ext cx="2261598" cy="2261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1e4e3922395_0_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259303" y="6220432"/>
            <a:ext cx="2612685" cy="348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1e4e3922395_0_20"/>
          <p:cNvPicPr preferRelativeResize="0"/>
          <p:nvPr/>
        </p:nvPicPr>
        <p:blipFill rotWithShape="1">
          <a:blip r:embed="rId6">
            <a:alphaModFix/>
          </a:blip>
          <a:srcRect b="13812" l="1719" r="0" t="63181"/>
          <a:stretch/>
        </p:blipFill>
        <p:spPr>
          <a:xfrm>
            <a:off x="2806083" y="5948139"/>
            <a:ext cx="3815965" cy="89324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g1e4e3922395_0_20"/>
          <p:cNvSpPr txBox="1"/>
          <p:nvPr/>
        </p:nvSpPr>
        <p:spPr>
          <a:xfrm>
            <a:off x="339050" y="2262900"/>
            <a:ext cx="4027500" cy="1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1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LINHA DO TEMPO DA</a:t>
            </a:r>
            <a:r>
              <a:rPr lang="pt-BR" sz="3100"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b="1" lang="pt-BR" sz="3100">
                <a:solidFill>
                  <a:srgbClr val="C8FF00"/>
                </a:solidFill>
                <a:latin typeface="Montserrat"/>
                <a:ea typeface="Montserrat"/>
                <a:cs typeface="Montserrat"/>
                <a:sym typeface="Montserrat"/>
              </a:rPr>
              <a:t>SEGURANÇA PSICOLÓGICA</a:t>
            </a:r>
            <a:endParaRPr b="1" sz="3100">
              <a:solidFill>
                <a:srgbClr val="C8FF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g1e4e3922395_0_20"/>
          <p:cNvSpPr txBox="1"/>
          <p:nvPr/>
        </p:nvSpPr>
        <p:spPr>
          <a:xfrm>
            <a:off x="7381875" y="2148300"/>
            <a:ext cx="40275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como ser uma liderança </a:t>
            </a:r>
            <a:r>
              <a:rPr b="1" lang="pt-BR" sz="2500">
                <a:solidFill>
                  <a:srgbClr val="273F82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protagonista na transformação do ambiente de trabalho</a:t>
            </a:r>
            <a:endParaRPr b="1" sz="1900">
              <a:solidFill>
                <a:srgbClr val="273F82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g1e4e3922395_0_20"/>
          <p:cNvSpPr txBox="1"/>
          <p:nvPr/>
        </p:nvSpPr>
        <p:spPr>
          <a:xfrm>
            <a:off x="472925" y="1765800"/>
            <a:ext cx="2271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600">
                <a:solidFill>
                  <a:srgbClr val="4A609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ferramenta 3</a:t>
            </a:r>
            <a:endParaRPr i="1" sz="1600">
              <a:solidFill>
                <a:srgbClr val="4A609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EBE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73F82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"/>
          <p:cNvSpPr/>
          <p:nvPr/>
        </p:nvSpPr>
        <p:spPr>
          <a:xfrm>
            <a:off x="432813" y="3040325"/>
            <a:ext cx="1395900" cy="10641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Escreva aqui</a:t>
            </a:r>
            <a:endParaRPr b="0" i="0" sz="900" u="none" cap="none" strike="noStrike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1229745" y="5146224"/>
            <a:ext cx="1395900" cy="1064100"/>
          </a:xfrm>
          <a:prstGeom prst="wedgeRectCallout">
            <a:avLst>
              <a:gd fmla="val 22240" name="adj1"/>
              <a:gd fmla="val -70522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Escreva aqui</a:t>
            </a:r>
            <a:endParaRPr b="0" i="0" sz="900" u="none" cap="none" strike="noStrike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2813051" y="3040325"/>
            <a:ext cx="1395900" cy="1064100"/>
          </a:xfrm>
          <a:prstGeom prst="wedgeRectCallout">
            <a:avLst>
              <a:gd fmla="val 23138" name="adj1"/>
              <a:gd fmla="val 6367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Escreva aqui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4806298" y="3040325"/>
            <a:ext cx="1395900" cy="1064100"/>
          </a:xfrm>
          <a:prstGeom prst="wedgeRectCallout">
            <a:avLst>
              <a:gd fmla="val -22628" name="adj1"/>
              <a:gd fmla="val 6367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Escreva aqui</a:t>
            </a:r>
            <a:endParaRPr b="0" i="0" sz="900" u="none" cap="none" strike="noStrike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5754417" y="5146224"/>
            <a:ext cx="1395900" cy="1064100"/>
          </a:xfrm>
          <a:prstGeom prst="wedgeRectCallout">
            <a:avLst>
              <a:gd fmla="val 22240" name="adj1"/>
              <a:gd fmla="val -70522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Escreva aqui</a:t>
            </a:r>
            <a:endParaRPr b="0" i="0" sz="900" u="none" cap="none" strike="noStrike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7853491" y="3040325"/>
            <a:ext cx="1395900" cy="1064100"/>
          </a:xfrm>
          <a:prstGeom prst="wedgeRectCallout">
            <a:avLst>
              <a:gd fmla="val -22628" name="adj1"/>
              <a:gd fmla="val 6367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Escreva aqui</a:t>
            </a:r>
            <a:endParaRPr b="0" i="0" sz="900" u="none" cap="none" strike="noStrike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8945633" y="5146224"/>
            <a:ext cx="1395900" cy="1064100"/>
          </a:xfrm>
          <a:prstGeom prst="wedgeRectCallout">
            <a:avLst>
              <a:gd fmla="val 22240" name="adj1"/>
              <a:gd fmla="val -70522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Escreva aqui</a:t>
            </a:r>
            <a:endParaRPr b="0" i="0" sz="900" u="none" cap="none" strike="noStrike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10363279" y="3040325"/>
            <a:ext cx="1395900" cy="1064100"/>
          </a:xfrm>
          <a:prstGeom prst="wedgeRectCallout">
            <a:avLst>
              <a:gd fmla="val -22628" name="adj1"/>
              <a:gd fmla="val 6367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Escreva aqui</a:t>
            </a:r>
            <a:endParaRPr b="0" i="0" sz="900" u="none" cap="none" strike="noStrike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ersonalizar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2022-06-06T21:39:13Z</dcterms:created>
  <dc:creator>Dara</dc:creator>
</cp:coreProperties>
</file>