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  <p:embeddedFont>
      <p:font typeface="Montserrat Medium"/>
      <p:regular r:id="rId18"/>
      <p:bold r:id="rId19"/>
      <p:italic r:id="rId20"/>
      <p:boldItalic r:id="rId21"/>
    </p:embeddedFont>
    <p:embeddedFont>
      <p:font typeface="Montserrat ExtraBold"/>
      <p:bold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Medium-italic.fntdata"/><Relationship Id="rId11" Type="http://schemas.openxmlformats.org/officeDocument/2006/relationships/slide" Target="slides/slide6.xml"/><Relationship Id="rId22" Type="http://schemas.openxmlformats.org/officeDocument/2006/relationships/font" Target="fonts/MontserratExtraBold-bold.fntdata"/><Relationship Id="rId10" Type="http://schemas.openxmlformats.org/officeDocument/2006/relationships/slide" Target="slides/slide5.xml"/><Relationship Id="rId21" Type="http://schemas.openxmlformats.org/officeDocument/2006/relationships/font" Target="fonts/MontserratMedium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MontserratExtraBold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Medium-bold.fntdata"/><Relationship Id="rId6" Type="http://schemas.openxmlformats.org/officeDocument/2006/relationships/slide" Target="slides/slide1.xml"/><Relationship Id="rId18" Type="http://schemas.openxmlformats.org/officeDocument/2006/relationships/font" Target="fonts/Montserrat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e4e0fd666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1e4e0fd666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g1e4e0fd6669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e4e0fd6669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g1e4e0fd6669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g1e4e0fd6669_0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594f3ee84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594f3ee84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8d4de695f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g28d4de695f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28d4de695f0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e4e0fd6669_0_17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1e4e0fd6669_0_17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g1e4e0fd6669_0_17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d4de695f0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28d4de695f0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8d4de695f0_0_1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28d4de695f0_0_1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8d4de695f0_0_20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28d4de695f0_0_20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29250" y="15275"/>
            <a:ext cx="9463725" cy="5098675"/>
            <a:chOff x="29250" y="15275"/>
            <a:chExt cx="9463725" cy="5098675"/>
          </a:xfrm>
        </p:grpSpPr>
        <p:sp>
          <p:nvSpPr>
            <p:cNvPr id="14" name="Google Shape;14;p2"/>
            <p:cNvSpPr/>
            <p:nvPr/>
          </p:nvSpPr>
          <p:spPr>
            <a:xfrm>
              <a:off x="29250" y="29774"/>
              <a:ext cx="4523400" cy="2527800"/>
            </a:xfrm>
            <a:prstGeom prst="roundRect">
              <a:avLst>
                <a:gd fmla="val 6153" name="adj"/>
              </a:avLst>
            </a:prstGeom>
            <a:solidFill>
              <a:srgbClr val="BEFF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9250" y="2571750"/>
              <a:ext cx="4523400" cy="2542200"/>
            </a:xfrm>
            <a:prstGeom prst="roundRect">
              <a:avLst>
                <a:gd fmla="val 6153" name="adj"/>
              </a:avLst>
            </a:prstGeom>
            <a:solidFill>
              <a:srgbClr val="273F8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591350" y="15275"/>
              <a:ext cx="4523400" cy="2527800"/>
            </a:xfrm>
            <a:prstGeom prst="roundRect">
              <a:avLst>
                <a:gd fmla="val 6841" name="adj"/>
              </a:avLst>
            </a:prstGeom>
            <a:solidFill>
              <a:srgbClr val="CDD4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591350" y="2571750"/>
              <a:ext cx="4523400" cy="2542200"/>
            </a:xfrm>
            <a:prstGeom prst="roundRect">
              <a:avLst>
                <a:gd fmla="val 6549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 txBox="1"/>
            <p:nvPr/>
          </p:nvSpPr>
          <p:spPr>
            <a:xfrm>
              <a:off x="355350" y="175850"/>
              <a:ext cx="3314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rgbClr val="90D500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OBSERVAÇÃO</a:t>
              </a:r>
              <a:endParaRPr sz="1800">
                <a:solidFill>
                  <a:srgbClr val="90D50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9" name="Google Shape;19;p2"/>
            <p:cNvSpPr txBox="1"/>
            <p:nvPr/>
          </p:nvSpPr>
          <p:spPr>
            <a:xfrm>
              <a:off x="145800" y="175850"/>
              <a:ext cx="552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u="none" cap="none" strike="noStrike">
                  <a:solidFill>
                    <a:srgbClr val="90D500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1</a:t>
              </a:r>
              <a:endParaRPr sz="1800">
                <a:solidFill>
                  <a:srgbClr val="90D50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0" name="Google Shape;20;p2"/>
            <p:cNvSpPr txBox="1"/>
            <p:nvPr/>
          </p:nvSpPr>
          <p:spPr>
            <a:xfrm>
              <a:off x="5084625" y="175850"/>
              <a:ext cx="3314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rgbClr val="A0AEDC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SENTIMENTO</a:t>
              </a:r>
              <a:endParaRPr sz="1800">
                <a:solidFill>
                  <a:srgbClr val="A0AED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1" name="Google Shape;21;p2"/>
            <p:cNvSpPr txBox="1"/>
            <p:nvPr/>
          </p:nvSpPr>
          <p:spPr>
            <a:xfrm>
              <a:off x="4784475" y="175850"/>
              <a:ext cx="552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u="none" cap="none" strike="noStrike">
                  <a:solidFill>
                    <a:srgbClr val="A0AEDC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2</a:t>
              </a:r>
              <a:endParaRPr sz="1800">
                <a:solidFill>
                  <a:srgbClr val="A0AED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2" name="Google Shape;22;p2"/>
            <p:cNvSpPr txBox="1"/>
            <p:nvPr/>
          </p:nvSpPr>
          <p:spPr>
            <a:xfrm>
              <a:off x="422025" y="2733675"/>
              <a:ext cx="3648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rgbClr val="002060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NECESSIDADE</a:t>
              </a:r>
              <a:endParaRPr sz="1800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3" name="Google Shape;23;p2"/>
            <p:cNvSpPr txBox="1"/>
            <p:nvPr/>
          </p:nvSpPr>
          <p:spPr>
            <a:xfrm>
              <a:off x="175125" y="2733675"/>
              <a:ext cx="552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u="none" cap="none" strike="noStrike">
                  <a:solidFill>
                    <a:srgbClr val="002060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3</a:t>
              </a:r>
              <a:endParaRPr sz="1800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4" name="Google Shape;24;p2"/>
            <p:cNvSpPr txBox="1"/>
            <p:nvPr/>
          </p:nvSpPr>
          <p:spPr>
            <a:xfrm>
              <a:off x="5067900" y="2733675"/>
              <a:ext cx="3648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rgbClr val="999999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PEDIDO</a:t>
              </a:r>
              <a:endParaRPr sz="1800">
                <a:solidFill>
                  <a:srgbClr val="999999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5" name="Google Shape;25;p2"/>
            <p:cNvSpPr txBox="1"/>
            <p:nvPr/>
          </p:nvSpPr>
          <p:spPr>
            <a:xfrm>
              <a:off x="4767750" y="2733675"/>
              <a:ext cx="552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u="none" cap="none" strike="noStrike">
                  <a:solidFill>
                    <a:srgbClr val="999999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4</a:t>
              </a:r>
              <a:endParaRPr sz="1800">
                <a:solidFill>
                  <a:srgbClr val="999999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6" name="Google Shape;26;p2"/>
            <p:cNvSpPr txBox="1"/>
            <p:nvPr/>
          </p:nvSpPr>
          <p:spPr>
            <a:xfrm>
              <a:off x="175125" y="1808451"/>
              <a:ext cx="4125900" cy="5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t-BR" sz="1100" u="none" cap="none" strike="noStrike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“Quando escuto...”</a:t>
              </a:r>
              <a:endParaRPr i="0" sz="11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t-BR" sz="1100" u="none" cap="none" strike="noStrike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 “Quando vejo...”  </a:t>
              </a:r>
              <a:endParaRPr i="0" sz="11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t-BR" sz="1100" u="none" cap="none" strike="noStrike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“No período x, aconteceram x vezes...”</a:t>
              </a:r>
              <a:endParaRPr sz="13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" name="Google Shape;27;p2"/>
            <p:cNvSpPr txBox="1"/>
            <p:nvPr/>
          </p:nvSpPr>
          <p:spPr>
            <a:xfrm>
              <a:off x="4797075" y="1469751"/>
              <a:ext cx="4695900" cy="91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“Estou...”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“Me sinto...”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“Estou me sentindo...”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“Isso me faz sentir...”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" name="Google Shape;28;p2"/>
            <p:cNvSpPr txBox="1"/>
            <p:nvPr/>
          </p:nvSpPr>
          <p:spPr>
            <a:xfrm>
              <a:off x="226425" y="4195169"/>
              <a:ext cx="5319600" cy="7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CCCCC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“Eu preciso de...” </a:t>
              </a:r>
              <a:endParaRPr sz="1100">
                <a:solidFill>
                  <a:srgbClr val="CCCCCC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CCCCC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“Valorizo...” </a:t>
              </a:r>
              <a:endParaRPr sz="1100">
                <a:solidFill>
                  <a:srgbClr val="CCCCCC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CCCCC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“Gostaria de mais...” </a:t>
              </a:r>
              <a:endParaRPr sz="1100">
                <a:solidFill>
                  <a:srgbClr val="CCCCCC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CCCCC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“É importante...”</a:t>
              </a:r>
              <a:endParaRPr sz="1100">
                <a:solidFill>
                  <a:srgbClr val="CCCCCC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9" name="Google Shape;29;p2"/>
            <p:cNvSpPr txBox="1"/>
            <p:nvPr/>
          </p:nvSpPr>
          <p:spPr>
            <a:xfrm>
              <a:off x="4797075" y="4279782"/>
              <a:ext cx="4362600" cy="5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“A partir de agora, você pode...”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“Quando escuta isso, o que você entende?”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“Como se sente ao ouvir isso?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 txBox="1"/>
            <p:nvPr/>
          </p:nvSpPr>
          <p:spPr>
            <a:xfrm>
              <a:off x="234450" y="593475"/>
              <a:ext cx="3993300" cy="11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4" name="Google Shape;9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33" name="Google Shape;33;p3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16193" y="-48650"/>
            <a:ext cx="9201900" cy="5190900"/>
          </a:xfrm>
          <a:prstGeom prst="rect">
            <a:avLst/>
          </a:prstGeom>
          <a:solidFill>
            <a:srgbClr val="273F8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-10070975" y="429555"/>
            <a:ext cx="14484600" cy="3601800"/>
          </a:xfrm>
          <a:prstGeom prst="roundRect">
            <a:avLst>
              <a:gd fmla="val 50000" name="adj"/>
            </a:avLst>
          </a:prstGeom>
          <a:solidFill>
            <a:srgbClr val="23376C"/>
          </a:solidFill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6" name="Google Shape;3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22">
            <a:off x="3193166" y="3016162"/>
            <a:ext cx="1015401" cy="101542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3"/>
          <p:cNvSpPr/>
          <p:nvPr/>
        </p:nvSpPr>
        <p:spPr>
          <a:xfrm>
            <a:off x="-16193" y="4396432"/>
            <a:ext cx="9201900" cy="7473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" name="Google Shape;3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412" y="3916567"/>
            <a:ext cx="1706929" cy="17069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72202" y="4653448"/>
            <a:ext cx="1971906" cy="263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3"/>
          <p:cNvPicPr preferRelativeResize="0"/>
          <p:nvPr/>
        </p:nvPicPr>
        <p:blipFill rotWithShape="1">
          <a:blip r:embed="rId5">
            <a:alphaModFix/>
          </a:blip>
          <a:srcRect b="13812" l="1719" r="0" t="63181"/>
          <a:stretch/>
        </p:blipFill>
        <p:spPr>
          <a:xfrm>
            <a:off x="2101679" y="4447935"/>
            <a:ext cx="2880076" cy="674176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"/>
          <p:cNvSpPr txBox="1"/>
          <p:nvPr/>
        </p:nvSpPr>
        <p:spPr>
          <a:xfrm>
            <a:off x="260550" y="1760737"/>
            <a:ext cx="3039900" cy="10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COMUNICAÇÃO</a:t>
            </a:r>
            <a:endParaRPr sz="270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700">
                <a:solidFill>
                  <a:srgbClr val="C8FF00"/>
                </a:solidFill>
                <a:latin typeface="Montserrat"/>
                <a:ea typeface="Montserrat"/>
                <a:cs typeface="Montserrat"/>
                <a:sym typeface="Montserrat"/>
              </a:rPr>
              <a:t>NÃO VIOLENTA</a:t>
            </a:r>
            <a:endParaRPr b="1" sz="2700">
              <a:solidFill>
                <a:srgbClr val="C8FF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5555225" y="1580025"/>
            <a:ext cx="21462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como aplicar </a:t>
            </a:r>
            <a:r>
              <a:rPr b="1" lang="pt-BR" sz="2500">
                <a:solidFill>
                  <a:srgbClr val="00206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na </a:t>
            </a:r>
            <a:r>
              <a:rPr b="1" lang="pt-BR" sz="2500">
                <a:solidFill>
                  <a:srgbClr val="00206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prática</a:t>
            </a:r>
            <a:r>
              <a:rPr b="1" lang="pt-BR" sz="2500">
                <a:solidFill>
                  <a:srgbClr val="002060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!</a:t>
            </a:r>
            <a:endParaRPr b="1" sz="1900">
              <a:solidFill>
                <a:srgbClr val="002060"/>
              </a:solidFill>
              <a:highlight>
                <a:srgbClr val="C8FF00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340744" y="1291328"/>
            <a:ext cx="1714200" cy="2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600">
                <a:solidFill>
                  <a:srgbClr val="4A609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ferramenta 1</a:t>
            </a:r>
            <a:endParaRPr i="1" sz="1600">
              <a:solidFill>
                <a:srgbClr val="4A609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rgbClr val="EFEFEF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/>
          <p:nvPr/>
        </p:nvSpPr>
        <p:spPr>
          <a:xfrm>
            <a:off x="0" y="0"/>
            <a:ext cx="9144000" cy="952200"/>
          </a:xfrm>
          <a:prstGeom prst="rect">
            <a:avLst/>
          </a:prstGeom>
          <a:solidFill>
            <a:srgbClr val="273F8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47" name="Google Shape;47;p4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-16193" y="4396432"/>
            <a:ext cx="9201900" cy="7473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9" name="Google Shape;49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44412" y="3916567"/>
            <a:ext cx="1706929" cy="17069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2202" y="4653448"/>
            <a:ext cx="1971906" cy="263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4"/>
          <p:cNvPicPr preferRelativeResize="0"/>
          <p:nvPr/>
        </p:nvPicPr>
        <p:blipFill rotWithShape="1">
          <a:blip r:embed="rId4">
            <a:alphaModFix/>
          </a:blip>
          <a:srcRect b="13812" l="1719" r="0" t="63181"/>
          <a:stretch/>
        </p:blipFill>
        <p:spPr>
          <a:xfrm>
            <a:off x="2101679" y="4447935"/>
            <a:ext cx="2880076" cy="674176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4"/>
          <p:cNvSpPr txBox="1"/>
          <p:nvPr/>
        </p:nvSpPr>
        <p:spPr>
          <a:xfrm>
            <a:off x="2969397" y="308550"/>
            <a:ext cx="3205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2300" u="none" cap="none" strike="noStrike">
                <a:solidFill>
                  <a:srgbClr val="C8FF00"/>
                </a:solidFill>
                <a:latin typeface="Montserrat"/>
                <a:ea typeface="Montserrat"/>
                <a:cs typeface="Montserrat"/>
                <a:sym typeface="Montserrat"/>
              </a:rPr>
              <a:t>MÃO NA MASSA!</a:t>
            </a:r>
            <a:endParaRPr b="1" i="0" sz="2300" u="none" cap="none" strike="noStrike">
              <a:solidFill>
                <a:srgbClr val="C8FF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4"/>
          <p:cNvSpPr txBox="1"/>
          <p:nvPr/>
        </p:nvSpPr>
        <p:spPr>
          <a:xfrm>
            <a:off x="867000" y="1320925"/>
            <a:ext cx="7435500" cy="250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Para aplicar esta ferramenta, siga o passo a passo a seguir:</a:t>
            </a:r>
            <a:endParaRPr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400"/>
              <a:buFont typeface="Montserrat"/>
              <a:buAutoNum type="arabicPeriod"/>
            </a:pPr>
            <a:r>
              <a:rPr lang="pt-BR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Leia com atenção todo este material;</a:t>
            </a:r>
            <a:endParaRPr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400"/>
              <a:buFont typeface="Montserrat"/>
              <a:buAutoNum type="arabicPeriod"/>
            </a:pPr>
            <a:r>
              <a:rPr lang="pt-BR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Escolha uma situação de conflito que você tenha vivenciado como líder;</a:t>
            </a:r>
            <a:endParaRPr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400"/>
              <a:buFont typeface="Montserrat"/>
              <a:buAutoNum type="arabicPeriod"/>
            </a:pPr>
            <a:r>
              <a:rPr lang="pt-BR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Reflita sobre esta situação e relembre o que aconteceu de fato e o que foi julgamento seu;</a:t>
            </a:r>
            <a:endParaRPr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400"/>
              <a:buFont typeface="Montserrat"/>
              <a:buAutoNum type="arabicPeriod"/>
            </a:pPr>
            <a:r>
              <a:rPr lang="pt-BR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Preencha a estrutura do slide 5, seguindo os quatro passos da CNV</a:t>
            </a:r>
            <a:r>
              <a:rPr i="1" lang="pt-BR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i="1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i="0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1" lang="pt-BR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Use e abuse desta ferramenta </a:t>
            </a:r>
            <a:r>
              <a:rPr b="1" i="1" lang="pt-BR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para planejar suas comunicações e feedbacks</a:t>
            </a:r>
            <a:r>
              <a:rPr b="1" i="1" lang="pt-BR" u="none" cap="none" strike="noStrike">
                <a:solidFill>
                  <a:srgbClr val="023770"/>
                </a:solidFill>
                <a:latin typeface="Montserrat"/>
                <a:ea typeface="Montserrat"/>
                <a:cs typeface="Montserrat"/>
                <a:sym typeface="Montserrat"/>
              </a:rPr>
              <a:t>!</a:t>
            </a:r>
            <a:endParaRPr b="1" i="1" u="none" cap="none" strike="noStrike">
              <a:solidFill>
                <a:srgbClr val="0237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7" name="Google Shape;5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8" name="Google Shape;5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rgbClr val="EFEFEF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6"/>
          <p:cNvCxnSpPr/>
          <p:nvPr/>
        </p:nvCxnSpPr>
        <p:spPr>
          <a:xfrm>
            <a:off x="1462863" y="2726638"/>
            <a:ext cx="6566400" cy="0"/>
          </a:xfrm>
          <a:prstGeom prst="straightConnector1">
            <a:avLst/>
          </a:prstGeom>
          <a:noFill/>
          <a:ln cap="flat" cmpd="sng" w="38100">
            <a:solidFill>
              <a:srgbClr val="A7E82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1" name="Google Shape;61;p6"/>
          <p:cNvSpPr/>
          <p:nvPr/>
        </p:nvSpPr>
        <p:spPr>
          <a:xfrm>
            <a:off x="1107300" y="1318113"/>
            <a:ext cx="1395900" cy="10641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OBSERVAÇÃO</a:t>
            </a:r>
            <a:endParaRPr b="1" sz="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Observe e descreva o que está acontecendo de fato, sem julgamentos ou juízos de valores.</a:t>
            </a:r>
            <a:endParaRPr sz="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6"/>
          <p:cNvSpPr/>
          <p:nvPr/>
        </p:nvSpPr>
        <p:spPr>
          <a:xfrm>
            <a:off x="2844450" y="3048313"/>
            <a:ext cx="1395900" cy="1064100"/>
          </a:xfrm>
          <a:prstGeom prst="wedgeRectCallout">
            <a:avLst>
              <a:gd fmla="val -21713" name="adj1"/>
              <a:gd fmla="val -65898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SENTIMENTOS</a:t>
            </a:r>
            <a:endParaRPr sz="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Identifique e nomeie o que está sentindo com relação ao que se observa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6"/>
          <p:cNvSpPr/>
          <p:nvPr/>
        </p:nvSpPr>
        <p:spPr>
          <a:xfrm>
            <a:off x="4727550" y="1318113"/>
            <a:ext cx="1395900" cy="10641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NECESSIDADES</a:t>
            </a:r>
            <a:endParaRPr sz="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Informe sua necessidade, valores e desejos que estão conectados ao sentimento que nomeou anteriormente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6"/>
          <p:cNvSpPr/>
          <p:nvPr/>
        </p:nvSpPr>
        <p:spPr>
          <a:xfrm>
            <a:off x="6666275" y="3048313"/>
            <a:ext cx="1395900" cy="1064100"/>
          </a:xfrm>
          <a:prstGeom prst="wedgeRectCallout">
            <a:avLst>
              <a:gd fmla="val 23674" name="adj1"/>
              <a:gd fmla="val -6198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PEDIDO </a:t>
            </a:r>
            <a:endParaRPr sz="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Peça o que deseja, </a:t>
            </a:r>
            <a:br>
              <a:rPr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de maneira concreta, para que tenha sua necessidade</a:t>
            </a:r>
            <a:endParaRPr sz="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atendida</a:t>
            </a:r>
            <a:endParaRPr sz="7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6"/>
          <p:cNvSpPr txBox="1"/>
          <p:nvPr/>
        </p:nvSpPr>
        <p:spPr>
          <a:xfrm>
            <a:off x="1389750" y="203100"/>
            <a:ext cx="63645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i="0" lang="pt-BR" sz="2400" u="none" cap="none" strike="noStrike">
                <a:solidFill>
                  <a:srgbClr val="012967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Quais são os passos para uma</a:t>
            </a:r>
            <a:r>
              <a:rPr lang="pt-BR" sz="2400">
                <a:solidFill>
                  <a:srgbClr val="012967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lang="pt-BR" sz="2400" u="none" cap="none" strike="noStrike">
                <a:solidFill>
                  <a:srgbClr val="012967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comunicação</a:t>
            </a:r>
            <a:r>
              <a:rPr i="1" lang="pt-BR" sz="2400" u="none" cap="none" strike="noStrike">
                <a:solidFill>
                  <a:srgbClr val="012967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b="1" lang="pt-BR" sz="2400" u="none" cap="none" strike="noStrike">
                <a:solidFill>
                  <a:srgbClr val="012967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não</a:t>
            </a:r>
            <a:r>
              <a:rPr b="1" lang="pt-BR" sz="2400" u="none" cap="none" strike="noStrike">
                <a:solidFill>
                  <a:srgbClr val="012967"/>
                </a:solidFill>
                <a:highlight>
                  <a:srgbClr val="C8FF00"/>
                </a:highlight>
                <a:latin typeface="Montserrat"/>
                <a:ea typeface="Montserrat"/>
                <a:cs typeface="Montserrat"/>
                <a:sym typeface="Montserrat"/>
              </a:rPr>
              <a:t> violenta</a:t>
            </a:r>
            <a:r>
              <a:rPr i="1" lang="pt-BR" sz="2400" u="none" cap="none" strike="noStrike">
                <a:solidFill>
                  <a:srgbClr val="012967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?</a:t>
            </a:r>
            <a:endParaRPr i="1" sz="2400" u="none" cap="none" strike="noStrike">
              <a:solidFill>
                <a:srgbClr val="012967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67" name="Google Shape;67;p6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68" name="Google Shape;68;p6"/>
          <p:cNvSpPr/>
          <p:nvPr/>
        </p:nvSpPr>
        <p:spPr>
          <a:xfrm>
            <a:off x="-16193" y="4396432"/>
            <a:ext cx="9201900" cy="7473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44412" y="3916567"/>
            <a:ext cx="1706929" cy="17069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2202" y="4653448"/>
            <a:ext cx="1971906" cy="263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6"/>
          <p:cNvPicPr preferRelativeResize="0"/>
          <p:nvPr/>
        </p:nvPicPr>
        <p:blipFill rotWithShape="1">
          <a:blip r:embed="rId4">
            <a:alphaModFix/>
          </a:blip>
          <a:srcRect b="13812" l="1719" r="0" t="63181"/>
          <a:stretch/>
        </p:blipFill>
        <p:spPr>
          <a:xfrm>
            <a:off x="2101679" y="4447935"/>
            <a:ext cx="2880076" cy="674176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6"/>
          <p:cNvSpPr/>
          <p:nvPr/>
        </p:nvSpPr>
        <p:spPr>
          <a:xfrm>
            <a:off x="1431450" y="2637863"/>
            <a:ext cx="154800" cy="154800"/>
          </a:xfrm>
          <a:prstGeom prst="ellipse">
            <a:avLst/>
          </a:prstGeom>
          <a:solidFill>
            <a:srgbClr val="EFEFEF"/>
          </a:solidFill>
          <a:ln cap="flat" cmpd="sng" w="19050">
            <a:solidFill>
              <a:srgbClr val="90D5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6"/>
          <p:cNvSpPr/>
          <p:nvPr/>
        </p:nvSpPr>
        <p:spPr>
          <a:xfrm>
            <a:off x="3140825" y="2637873"/>
            <a:ext cx="154800" cy="154800"/>
          </a:xfrm>
          <a:prstGeom prst="ellipse">
            <a:avLst/>
          </a:prstGeom>
          <a:solidFill>
            <a:srgbClr val="EFEFEF"/>
          </a:solidFill>
          <a:ln cap="flat" cmpd="sng" w="19050">
            <a:solidFill>
              <a:srgbClr val="90D5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6"/>
          <p:cNvSpPr/>
          <p:nvPr/>
        </p:nvSpPr>
        <p:spPr>
          <a:xfrm>
            <a:off x="5051725" y="2637863"/>
            <a:ext cx="154800" cy="154800"/>
          </a:xfrm>
          <a:prstGeom prst="ellipse">
            <a:avLst/>
          </a:prstGeom>
          <a:solidFill>
            <a:srgbClr val="EFEFEF"/>
          </a:solidFill>
          <a:ln cap="flat" cmpd="sng" w="19050">
            <a:solidFill>
              <a:srgbClr val="90D5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6"/>
          <p:cNvSpPr/>
          <p:nvPr/>
        </p:nvSpPr>
        <p:spPr>
          <a:xfrm>
            <a:off x="7599450" y="2637850"/>
            <a:ext cx="154800" cy="154800"/>
          </a:xfrm>
          <a:prstGeom prst="ellipse">
            <a:avLst/>
          </a:prstGeom>
          <a:solidFill>
            <a:srgbClr val="EFEFEF"/>
          </a:solidFill>
          <a:ln cap="flat" cmpd="sng" w="19050">
            <a:solidFill>
              <a:srgbClr val="90D5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" name="Google Shape;78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2" name="Google Shape;8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6" name="Google Shape;86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7" name="Google Shape;87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8" name="Google Shape;8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91" name="Google Shape;9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/>
        </p:nvSpPr>
        <p:spPr>
          <a:xfrm>
            <a:off x="247200" y="582125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Neste campo, você vai escrever a situação como ela ocorreu, sem julgamentos! Evite usar adjetivos que tragam juízos de valor e apenas descreva aquilo que pode ser comprovado.</a:t>
            </a:r>
            <a:endParaRPr i="1">
              <a:solidFill>
                <a:srgbClr val="023770"/>
              </a:solidFill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247200" y="2974450"/>
            <a:ext cx="42150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FFFFFF"/>
                </a:solidFill>
              </a:rPr>
              <a:t>Nesta seção, você vai refletir sobre o que está por trás do sentimento descrito e descrever qual a necessidade não atendida que gerou este sentimento e você precisa agora atender. Para te ajudar nesta tarefa, utilize a lista do slide 8.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4800600" y="505925"/>
            <a:ext cx="42150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Neste quadrante, você vai descrever como você se sentiu diante do fato narrado anteriormente. Procure utilizar sentimentos mais específicos que vão além das emoções básicas e utilize as listas disponíveis nos slides 6 e 7 para te ajudar.</a:t>
            </a:r>
            <a:endParaRPr i="1">
              <a:solidFill>
                <a:srgbClr val="023770"/>
              </a:solidFill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4905150" y="3126850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Por fim, aqui você deve pensar de maneira propositiva. A partir de tudo que foi descrito, o que deve ser feito? Escreva aqui qual será o seu pedido, pergunta ou sugestão.</a:t>
            </a:r>
            <a:endParaRPr i="1">
              <a:solidFill>
                <a:srgbClr val="02377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/>
        </p:nvSpPr>
        <p:spPr>
          <a:xfrm>
            <a:off x="247200" y="582125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Escreva aqui.</a:t>
            </a:r>
            <a:endParaRPr i="1">
              <a:solidFill>
                <a:srgbClr val="023770"/>
              </a:solidFill>
            </a:endParaRPr>
          </a:p>
        </p:txBody>
      </p:sp>
      <p:sp>
        <p:nvSpPr>
          <p:cNvPr id="126" name="Google Shape;126;p17"/>
          <p:cNvSpPr txBox="1"/>
          <p:nvPr/>
        </p:nvSpPr>
        <p:spPr>
          <a:xfrm>
            <a:off x="247200" y="3126850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FFFFFF"/>
                </a:solidFill>
              </a:rPr>
              <a:t>Escreva aqui.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127" name="Google Shape;127;p17"/>
          <p:cNvSpPr txBox="1"/>
          <p:nvPr/>
        </p:nvSpPr>
        <p:spPr>
          <a:xfrm>
            <a:off x="4905150" y="582125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Escreva aqui.</a:t>
            </a:r>
            <a:endParaRPr i="1">
              <a:solidFill>
                <a:srgbClr val="023770"/>
              </a:solidFill>
            </a:endParaRPr>
          </a:p>
        </p:txBody>
      </p:sp>
      <p:sp>
        <p:nvSpPr>
          <p:cNvPr id="128" name="Google Shape;128;p17"/>
          <p:cNvSpPr txBox="1"/>
          <p:nvPr/>
        </p:nvSpPr>
        <p:spPr>
          <a:xfrm>
            <a:off x="4905150" y="3126850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Escreva aqui.</a:t>
            </a:r>
            <a:endParaRPr i="1">
              <a:solidFill>
                <a:srgbClr val="02377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73F82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/>
        </p:nvSpPr>
        <p:spPr>
          <a:xfrm rot="-5400000">
            <a:off x="-1348537" y="1901662"/>
            <a:ext cx="39159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4200" u="none" cap="none" strike="noStrike">
                <a:solidFill>
                  <a:srgbClr val="BEFF36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SENTIMENTO</a:t>
            </a:r>
            <a:endParaRPr sz="800"/>
          </a:p>
        </p:txBody>
      </p:sp>
      <p:sp>
        <p:nvSpPr>
          <p:cNvPr id="134" name="Google Shape;134;p18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pic>
        <p:nvPicPr>
          <p:cNvPr id="135" name="Google Shape;13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2450" y="4665326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8"/>
          <p:cNvPicPr preferRelativeResize="0"/>
          <p:nvPr/>
        </p:nvPicPr>
        <p:blipFill rotWithShape="1">
          <a:blip r:embed="rId5">
            <a:alphaModFix/>
          </a:blip>
          <a:srcRect b="13811" l="1719" r="0" t="63180"/>
          <a:stretch/>
        </p:blipFill>
        <p:spPr>
          <a:xfrm>
            <a:off x="2280145" y="4439075"/>
            <a:ext cx="2807562" cy="6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8"/>
          <p:cNvSpPr txBox="1"/>
          <p:nvPr/>
        </p:nvSpPr>
        <p:spPr>
          <a:xfrm>
            <a:off x="1685965" y="255027"/>
            <a:ext cx="1863300" cy="3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Admirado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Agraciado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Alegre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Aliviado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Amigável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Amoroso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Animado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Apaixonado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Apreciativo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Atencioso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Atento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Bem- humorado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Caloroso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Calmo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Centrado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39" name="Google Shape;139;p18"/>
          <p:cNvSpPr txBox="1"/>
          <p:nvPr/>
        </p:nvSpPr>
        <p:spPr>
          <a:xfrm>
            <a:off x="3609987" y="255027"/>
            <a:ext cx="1747200" cy="40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Comprometido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Concentrado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Confiante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Confortável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Contente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Corajoso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Curioso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Despreocupado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Disposto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Emocionado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Encantado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Encorajado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Energizado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Entusiasmado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Esperançoso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40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40" name="Google Shape;140;p18"/>
          <p:cNvSpPr txBox="1"/>
          <p:nvPr/>
        </p:nvSpPr>
        <p:spPr>
          <a:xfrm>
            <a:off x="5417909" y="255027"/>
            <a:ext cx="1747200" cy="35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Estimulado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Excitado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Expansivo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Feliz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Grato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Harmonia (em)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Iluminado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Inspirado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Instigado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Interessado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Livre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Motivado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Nas nuvens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Otimista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41" name="Google Shape;141;p18"/>
          <p:cNvSpPr txBox="1"/>
          <p:nvPr/>
        </p:nvSpPr>
        <p:spPr>
          <a:xfrm>
            <a:off x="7225830" y="255027"/>
            <a:ext cx="1663800" cy="3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Privilegiado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Radiante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Reconfortado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Reconhecido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Relaxado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Revigorado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Satisfeito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Seguro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Sensibilizado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Sereno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Sossegado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Tocado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Tranquilo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Valorizado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40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42" name="Google Shape;142;p18"/>
          <p:cNvSpPr txBox="1"/>
          <p:nvPr/>
        </p:nvSpPr>
        <p:spPr>
          <a:xfrm rot="-5400000">
            <a:off x="-2108995" y="949310"/>
            <a:ext cx="62364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u="none" cap="none" strike="noStrike">
                <a:solidFill>
                  <a:srgbClr val="BEFF3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NECESSIDADES ATENDIDAS</a:t>
            </a:r>
            <a:endParaRPr sz="8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2060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"/>
          <p:cNvSpPr txBox="1"/>
          <p:nvPr/>
        </p:nvSpPr>
        <p:spPr>
          <a:xfrm rot="-5400000">
            <a:off x="-2543365" y="762476"/>
            <a:ext cx="623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4500" u="none" cap="none" strike="noStrike">
                <a:solidFill>
                  <a:srgbClr val="BEFF36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SENTIMENTO</a:t>
            </a:r>
            <a:endParaRPr sz="1100"/>
          </a:p>
        </p:txBody>
      </p:sp>
      <p:sp>
        <p:nvSpPr>
          <p:cNvPr id="148" name="Google Shape;148;p19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pic>
        <p:nvPicPr>
          <p:cNvPr id="149" name="Google Shape;149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2450" y="4665326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9"/>
          <p:cNvPicPr preferRelativeResize="0"/>
          <p:nvPr/>
        </p:nvPicPr>
        <p:blipFill rotWithShape="1">
          <a:blip r:embed="rId5">
            <a:alphaModFix/>
          </a:blip>
          <a:srcRect b="13811" l="1719" r="0" t="63180"/>
          <a:stretch/>
        </p:blipFill>
        <p:spPr>
          <a:xfrm>
            <a:off x="2280145" y="4439075"/>
            <a:ext cx="2807562" cy="6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9"/>
          <p:cNvSpPr/>
          <p:nvPr/>
        </p:nvSpPr>
        <p:spPr>
          <a:xfrm>
            <a:off x="4279199" y="1062115"/>
            <a:ext cx="48648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100"/>
          </a:p>
        </p:txBody>
      </p:sp>
      <p:sp>
        <p:nvSpPr>
          <p:cNvPr id="153" name="Google Shape;153;p19"/>
          <p:cNvSpPr txBox="1"/>
          <p:nvPr/>
        </p:nvSpPr>
        <p:spPr>
          <a:xfrm rot="-5400000">
            <a:off x="-2079838" y="1001126"/>
            <a:ext cx="62364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u="none" cap="none" strike="noStrike">
                <a:solidFill>
                  <a:srgbClr val="BEFF3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NECESSIDADES </a:t>
            </a:r>
            <a:r>
              <a:rPr lang="pt-BR" sz="1400" cap="none" strike="noStrike">
                <a:solidFill>
                  <a:srgbClr val="00206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NÃO</a:t>
            </a:r>
            <a:r>
              <a:rPr lang="pt-BR" sz="1400" u="none" cap="none" strike="noStrike">
                <a:solidFill>
                  <a:srgbClr val="BEFF3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ATENDIDAS</a:t>
            </a:r>
            <a:endParaRPr sz="7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4" name="Google Shape;154;p19"/>
          <p:cNvSpPr/>
          <p:nvPr/>
        </p:nvSpPr>
        <p:spPr>
          <a:xfrm>
            <a:off x="1733819" y="308926"/>
            <a:ext cx="1767300" cy="3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Abalado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Abatido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Aborrecido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Agitado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Alterado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Angustiado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Ansioso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Apático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Apreensivo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Arrasado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Assustado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Atormentado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Bloqueado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Cansado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 medo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5" name="Google Shape;155;p19"/>
          <p:cNvSpPr/>
          <p:nvPr/>
        </p:nvSpPr>
        <p:spPr>
          <a:xfrm>
            <a:off x="3363550" y="308926"/>
            <a:ext cx="1957800" cy="3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 raiva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Confuso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Contrariado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Culpado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Desolado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Deprimido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Decepcionado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Desconfiado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Desconfortável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Descontente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Desencorajado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Desesperado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Desgostoso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Desligado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50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6" name="Google Shape;156;p19"/>
          <p:cNvSpPr/>
          <p:nvPr/>
        </p:nvSpPr>
        <p:spPr>
          <a:xfrm>
            <a:off x="5184080" y="308926"/>
            <a:ext cx="2060700" cy="3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Desmotivado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Enfurecido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Entediado Entristecido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Envergonhado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Esgotado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Exaurido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Frustrado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Furioso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Invejoso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Irado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Irritado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Impaciente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Impotente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50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7" name="Google Shape;157;p19"/>
          <p:cNvSpPr txBox="1"/>
          <p:nvPr/>
        </p:nvSpPr>
        <p:spPr>
          <a:xfrm>
            <a:off x="7107211" y="308926"/>
            <a:ext cx="1949400" cy="37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Incomodado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Inquieto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Insatisfeito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Inseguro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Mal- humorado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Perdido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Pessimista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Perturbado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Pessimista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Receoso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Saturado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Sobrecarregado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Zangado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 </a:t>
            </a:r>
            <a:endParaRPr i="0" sz="1500" u="none" cap="none" strike="noStrike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F7F7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/>
          <p:nvPr/>
        </p:nvSpPr>
        <p:spPr>
          <a:xfrm rot="-5400000">
            <a:off x="-2670753" y="840420"/>
            <a:ext cx="6236400" cy="6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700">
                <a:solidFill>
                  <a:srgbClr val="012967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NECESSIDADES</a:t>
            </a:r>
            <a:endParaRPr sz="500">
              <a:solidFill>
                <a:srgbClr val="012967"/>
              </a:solidFill>
            </a:endParaRPr>
          </a:p>
        </p:txBody>
      </p:sp>
      <p:sp>
        <p:nvSpPr>
          <p:cNvPr id="163" name="Google Shape;163;p20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pic>
        <p:nvPicPr>
          <p:cNvPr id="164" name="Google Shape;164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2450" y="4665326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0"/>
          <p:cNvPicPr preferRelativeResize="0"/>
          <p:nvPr/>
        </p:nvPicPr>
        <p:blipFill rotWithShape="1">
          <a:blip r:embed="rId5">
            <a:alphaModFix/>
          </a:blip>
          <a:srcRect b="13811" l="1719" r="0" t="63180"/>
          <a:stretch/>
        </p:blipFill>
        <p:spPr>
          <a:xfrm>
            <a:off x="2280145" y="4439075"/>
            <a:ext cx="2807562" cy="6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0"/>
          <p:cNvSpPr/>
          <p:nvPr/>
        </p:nvSpPr>
        <p:spPr>
          <a:xfrm>
            <a:off x="4279199" y="1062115"/>
            <a:ext cx="48648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5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68" name="Google Shape;168;p20"/>
          <p:cNvSpPr txBox="1"/>
          <p:nvPr/>
        </p:nvSpPr>
        <p:spPr>
          <a:xfrm rot="-5400000">
            <a:off x="-2226737" y="917370"/>
            <a:ext cx="62364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700" u="none" cap="none" strike="noStrike">
                <a:solidFill>
                  <a:srgbClr val="012967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HUMANAS</a:t>
            </a:r>
            <a:endParaRPr sz="500">
              <a:solidFill>
                <a:srgbClr val="012967"/>
              </a:solidFill>
            </a:endParaRPr>
          </a:p>
        </p:txBody>
      </p:sp>
      <p:sp>
        <p:nvSpPr>
          <p:cNvPr id="169" name="Google Shape;169;p20"/>
          <p:cNvSpPr/>
          <p:nvPr/>
        </p:nvSpPr>
        <p:spPr>
          <a:xfrm>
            <a:off x="1863854" y="236452"/>
            <a:ext cx="1391100" cy="18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Autoafirmação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Calma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Escolha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Espaço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Independência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Liberdade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Movimento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Solidão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Tranquilidade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Tempo para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Visão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70" name="Google Shape;170;p20"/>
          <p:cNvSpPr/>
          <p:nvPr/>
        </p:nvSpPr>
        <p:spPr>
          <a:xfrm>
            <a:off x="3504085" y="257240"/>
            <a:ext cx="1857000" cy="26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Autenticidade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Autoconhecimento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Autoestima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Aprendizado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Direção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Equilíbrio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Honestidade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Proteção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Realização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Respeito por si próprio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Ritmo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Segurança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Significado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Tempo de integração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20"/>
          <p:cNvSpPr/>
          <p:nvPr/>
        </p:nvSpPr>
        <p:spPr>
          <a:xfrm>
            <a:off x="5687679" y="265261"/>
            <a:ext cx="17004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Adequação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Clareza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Compreensão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Coerência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Conhecimentos 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Consciência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Descoberta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Estímulo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Exatidão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Exploração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Esperança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Informações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Inspiração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Luto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Paz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 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 </a:t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20"/>
          <p:cNvSpPr/>
          <p:nvPr/>
        </p:nvSpPr>
        <p:spPr>
          <a:xfrm rot="-5400000">
            <a:off x="835585" y="2645919"/>
            <a:ext cx="21621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ORDEM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SOCIAL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73" name="Google Shape;173;p20"/>
          <p:cNvSpPr/>
          <p:nvPr/>
        </p:nvSpPr>
        <p:spPr>
          <a:xfrm>
            <a:off x="7504387" y="225027"/>
            <a:ext cx="1945800" cy="24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Aprendizado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Beleza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Crescimento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Criatividade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Desenvolvimento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Descoberta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Desafio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Domínio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Evolução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Espontaneidade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Espiritualidade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Expressão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Participar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Presença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74" name="Google Shape;174;p20"/>
          <p:cNvSpPr/>
          <p:nvPr/>
        </p:nvSpPr>
        <p:spPr>
          <a:xfrm>
            <a:off x="2180460" y="2821367"/>
            <a:ext cx="1207200" cy="16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100" u="none" cap="none" strike="noStrike">
              <a:solidFill>
                <a:srgbClr val="002060"/>
              </a:solidFill>
              <a:highlight>
                <a:srgbClr val="000000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Aceitação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Amizade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Amor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Apoio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Ajuda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Apreciação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Celebração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Companhia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5" name="Google Shape;175;p20"/>
          <p:cNvSpPr/>
          <p:nvPr/>
        </p:nvSpPr>
        <p:spPr>
          <a:xfrm>
            <a:off x="3156959" y="2827124"/>
            <a:ext cx="1723800" cy="16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Comunicação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Concordância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Conexão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Confiança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Contato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Contribuição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Consideração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Cooperação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6" name="Google Shape;176;p20"/>
          <p:cNvSpPr/>
          <p:nvPr/>
        </p:nvSpPr>
        <p:spPr>
          <a:xfrm>
            <a:off x="4432550" y="2983550"/>
            <a:ext cx="17658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Compreensão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Comprometimento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Diversão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Equidade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Escuta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Empatia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Expressão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Harmonia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7" name="Google Shape;177;p20"/>
          <p:cNvSpPr txBox="1"/>
          <p:nvPr/>
        </p:nvSpPr>
        <p:spPr>
          <a:xfrm>
            <a:off x="5871586" y="2982949"/>
            <a:ext cx="1482000" cy="14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Honestidade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Interdependência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Intimidade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Justiça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Lazer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Partilha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Pertencimento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Presença 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78" name="Google Shape;178;p20"/>
          <p:cNvSpPr/>
          <p:nvPr/>
        </p:nvSpPr>
        <p:spPr>
          <a:xfrm rot="-5400000">
            <a:off x="4217232" y="1235662"/>
            <a:ext cx="2700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DE ORDEM MENTAL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79" name="Google Shape;179;p20"/>
          <p:cNvSpPr txBox="1"/>
          <p:nvPr/>
        </p:nvSpPr>
        <p:spPr>
          <a:xfrm rot="-5400000">
            <a:off x="6152705" y="1098988"/>
            <a:ext cx="24807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EXPRESSÃO DE SI</a:t>
            </a:r>
            <a:endParaRPr sz="1100">
              <a:solidFill>
                <a:srgbClr val="002060"/>
              </a:solidFill>
            </a:endParaRPr>
          </a:p>
        </p:txBody>
      </p:sp>
      <p:cxnSp>
        <p:nvCxnSpPr>
          <p:cNvPr id="180" name="Google Shape;180;p20"/>
          <p:cNvCxnSpPr/>
          <p:nvPr/>
        </p:nvCxnSpPr>
        <p:spPr>
          <a:xfrm>
            <a:off x="1384339" y="2886260"/>
            <a:ext cx="7254900" cy="0"/>
          </a:xfrm>
          <a:prstGeom prst="straightConnector1">
            <a:avLst/>
          </a:prstGeom>
          <a:noFill/>
          <a:ln cap="flat" cmpd="sng" w="9525">
            <a:solidFill>
              <a:srgbClr val="273F8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1" name="Google Shape;181;p20"/>
          <p:cNvSpPr/>
          <p:nvPr/>
        </p:nvSpPr>
        <p:spPr>
          <a:xfrm rot="-5400000">
            <a:off x="625128" y="674636"/>
            <a:ext cx="21621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AUTONOMIA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82" name="Google Shape;182;p20"/>
          <p:cNvSpPr/>
          <p:nvPr/>
        </p:nvSpPr>
        <p:spPr>
          <a:xfrm rot="-5400000">
            <a:off x="2286435" y="815285"/>
            <a:ext cx="21621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INTEGRIDADE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83" name="Google Shape;183;p20"/>
          <p:cNvSpPr txBox="1"/>
          <p:nvPr/>
        </p:nvSpPr>
        <p:spPr>
          <a:xfrm>
            <a:off x="7271300" y="2981931"/>
            <a:ext cx="17658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Proximidade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Receber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Reconhecimento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Respeito Segurança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Transparência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Toque </a:t>
            </a:r>
            <a:endParaRPr sz="11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